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92" r:id="rId2"/>
    <p:sldId id="359" r:id="rId3"/>
    <p:sldId id="358" r:id="rId4"/>
    <p:sldId id="364" r:id="rId5"/>
    <p:sldId id="363" r:id="rId6"/>
    <p:sldId id="366" r:id="rId7"/>
    <p:sldId id="367" r:id="rId8"/>
    <p:sldId id="368" r:id="rId9"/>
    <p:sldId id="360" r:id="rId10"/>
    <p:sldId id="361" r:id="rId11"/>
    <p:sldId id="362" r:id="rId12"/>
    <p:sldId id="265" r:id="rId13"/>
  </p:sldIdLst>
  <p:sldSz cx="12192000" cy="6858000"/>
  <p:notesSz cx="12192000" cy="6858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Planteamiento" id="{42C8689E-60B3-4AD7-9C60-44E68F42D61C}">
          <p14:sldIdLst>
            <p14:sldId id="292"/>
            <p14:sldId id="359"/>
            <p14:sldId id="358"/>
            <p14:sldId id="364"/>
            <p14:sldId id="363"/>
            <p14:sldId id="366"/>
            <p14:sldId id="367"/>
            <p14:sldId id="368"/>
            <p14:sldId id="360"/>
            <p14:sldId id="361"/>
            <p14:sldId id="362"/>
            <p14:sldId id="265"/>
          </p14:sldIdLst>
        </p14:section>
      </p14:sectionLst>
    </p:ex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Isaias Tolosa Poot" initials="ITP" lastIdx="1" clrIdx="0">
    <p:extLst>
      <p:ext uri="{19B8F6BF-5375-455C-9EA6-DF929625EA0E}">
        <p15:presenceInfo xmlns:p15="http://schemas.microsoft.com/office/powerpoint/2012/main" userId="27de9b0bdde0c9d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D9B3"/>
    <a:srgbClr val="C5E3FB"/>
    <a:srgbClr val="E3EDFD"/>
    <a:srgbClr val="68172E"/>
    <a:srgbClr val="67162E"/>
    <a:srgbClr val="A9191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Estilo claro 1 - Acento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04" autoAdjust="0"/>
    <p:restoredTop sz="73333" autoAdjust="0"/>
  </p:normalViewPr>
  <p:slideViewPr>
    <p:cSldViewPr>
      <p:cViewPr varScale="1">
        <p:scale>
          <a:sx n="80" d="100"/>
          <a:sy n="80" d="100"/>
        </p:scale>
        <p:origin x="1596" y="60"/>
      </p:cViewPr>
      <p:guideLst>
        <p:guide orient="horz" pos="2880"/>
        <p:guide pos="216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5283200" cy="344488"/>
          </a:xfrm>
          <a:prstGeom prst="rect">
            <a:avLst/>
          </a:prstGeom>
        </p:spPr>
        <p:txBody>
          <a:bodyPr vert="horz" lIns="91440" tIns="45720" rIns="91440" bIns="45720" rtlCol="0"/>
          <a:lstStyle>
            <a:lvl1pPr algn="l">
              <a:defRPr sz="1200"/>
            </a:lvl1pPr>
          </a:lstStyle>
          <a:p>
            <a:endParaRPr lang="es-419"/>
          </a:p>
        </p:txBody>
      </p:sp>
      <p:sp>
        <p:nvSpPr>
          <p:cNvPr id="3" name="Marcador de fecha 2"/>
          <p:cNvSpPr>
            <a:spLocks noGrp="1"/>
          </p:cNvSpPr>
          <p:nvPr>
            <p:ph type="dt" idx="1"/>
          </p:nvPr>
        </p:nvSpPr>
        <p:spPr>
          <a:xfrm>
            <a:off x="6905625" y="0"/>
            <a:ext cx="5283200" cy="344488"/>
          </a:xfrm>
          <a:prstGeom prst="rect">
            <a:avLst/>
          </a:prstGeom>
        </p:spPr>
        <p:txBody>
          <a:bodyPr vert="horz" lIns="91440" tIns="45720" rIns="91440" bIns="45720" rtlCol="0"/>
          <a:lstStyle>
            <a:lvl1pPr algn="r">
              <a:defRPr sz="1200"/>
            </a:lvl1pPr>
          </a:lstStyle>
          <a:p>
            <a:fld id="{E1B228EC-A167-4386-A9D6-2533D52BCBA2}" type="datetimeFigureOut">
              <a:rPr lang="es-419" smtClean="0"/>
              <a:t>3/3/2022</a:t>
            </a:fld>
            <a:endParaRPr lang="es-419"/>
          </a:p>
        </p:txBody>
      </p:sp>
      <p:sp>
        <p:nvSpPr>
          <p:cNvPr id="4" name="Marcador de imagen de diapositiva 3"/>
          <p:cNvSpPr>
            <a:spLocks noGrp="1" noRot="1" noChangeAspect="1"/>
          </p:cNvSpPr>
          <p:nvPr>
            <p:ph type="sldImg" idx="2"/>
          </p:nvPr>
        </p:nvSpPr>
        <p:spPr>
          <a:xfrm>
            <a:off x="4038600" y="857250"/>
            <a:ext cx="4114800" cy="2314575"/>
          </a:xfrm>
          <a:prstGeom prst="rect">
            <a:avLst/>
          </a:prstGeom>
          <a:noFill/>
          <a:ln w="12700">
            <a:solidFill>
              <a:prstClr val="black"/>
            </a:solidFill>
          </a:ln>
        </p:spPr>
        <p:txBody>
          <a:bodyPr vert="horz" lIns="91440" tIns="45720" rIns="91440" bIns="45720" rtlCol="0" anchor="ctr"/>
          <a:lstStyle/>
          <a:p>
            <a:endParaRPr lang="es-419"/>
          </a:p>
        </p:txBody>
      </p:sp>
      <p:sp>
        <p:nvSpPr>
          <p:cNvPr id="5" name="Marcador de notas 4"/>
          <p:cNvSpPr>
            <a:spLocks noGrp="1"/>
          </p:cNvSpPr>
          <p:nvPr>
            <p:ph type="body" sz="quarter" idx="3"/>
          </p:nvPr>
        </p:nvSpPr>
        <p:spPr>
          <a:xfrm>
            <a:off x="1219200" y="3300413"/>
            <a:ext cx="9753600" cy="2700337"/>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419"/>
          </a:p>
        </p:txBody>
      </p:sp>
      <p:sp>
        <p:nvSpPr>
          <p:cNvPr id="6" name="Marcador de pie de página 5"/>
          <p:cNvSpPr>
            <a:spLocks noGrp="1"/>
          </p:cNvSpPr>
          <p:nvPr>
            <p:ph type="ftr" sz="quarter" idx="4"/>
          </p:nvPr>
        </p:nvSpPr>
        <p:spPr>
          <a:xfrm>
            <a:off x="0" y="6513513"/>
            <a:ext cx="5283200" cy="344487"/>
          </a:xfrm>
          <a:prstGeom prst="rect">
            <a:avLst/>
          </a:prstGeom>
        </p:spPr>
        <p:txBody>
          <a:bodyPr vert="horz" lIns="91440" tIns="45720" rIns="91440" bIns="45720" rtlCol="0" anchor="b"/>
          <a:lstStyle>
            <a:lvl1pPr algn="l">
              <a:defRPr sz="1200"/>
            </a:lvl1pPr>
          </a:lstStyle>
          <a:p>
            <a:endParaRPr lang="es-419"/>
          </a:p>
        </p:txBody>
      </p:sp>
      <p:sp>
        <p:nvSpPr>
          <p:cNvPr id="7" name="Marcador de número de diapositiva 6"/>
          <p:cNvSpPr>
            <a:spLocks noGrp="1"/>
          </p:cNvSpPr>
          <p:nvPr>
            <p:ph type="sldNum" sz="quarter" idx="5"/>
          </p:nvPr>
        </p:nvSpPr>
        <p:spPr>
          <a:xfrm>
            <a:off x="6905625" y="6513513"/>
            <a:ext cx="5283200" cy="344487"/>
          </a:xfrm>
          <a:prstGeom prst="rect">
            <a:avLst/>
          </a:prstGeom>
        </p:spPr>
        <p:txBody>
          <a:bodyPr vert="horz" lIns="91440" tIns="45720" rIns="91440" bIns="45720" rtlCol="0" anchor="b"/>
          <a:lstStyle>
            <a:lvl1pPr algn="r">
              <a:defRPr sz="1200"/>
            </a:lvl1pPr>
          </a:lstStyle>
          <a:p>
            <a:fld id="{EEB8AED7-C0A5-4413-B610-25BE635DEA5A}" type="slidenum">
              <a:rPr lang="es-419" smtClean="0"/>
              <a:t>‹Nº›</a:t>
            </a:fld>
            <a:endParaRPr lang="es-419"/>
          </a:p>
        </p:txBody>
      </p:sp>
    </p:spTree>
    <p:extLst>
      <p:ext uri="{BB962C8B-B14F-4D97-AF65-F5344CB8AC3E}">
        <p14:creationId xmlns:p14="http://schemas.microsoft.com/office/powerpoint/2010/main" val="18780058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MX" dirty="0"/>
              <a:t>Lo que podemos resaltar del semáforo son lo siguiente: Solicitudes devolución y los acreditamientos</a:t>
            </a:r>
            <a:endParaRPr lang="es-419" dirty="0"/>
          </a:p>
        </p:txBody>
      </p:sp>
      <p:sp>
        <p:nvSpPr>
          <p:cNvPr id="4" name="Marcador de número de diapositiva 3"/>
          <p:cNvSpPr>
            <a:spLocks noGrp="1"/>
          </p:cNvSpPr>
          <p:nvPr>
            <p:ph type="sldNum" sz="quarter" idx="5"/>
          </p:nvPr>
        </p:nvSpPr>
        <p:spPr/>
        <p:txBody>
          <a:bodyPr/>
          <a:lstStyle/>
          <a:p>
            <a:fld id="{EEB8AED7-C0A5-4413-B610-25BE635DEA5A}" type="slidenum">
              <a:rPr lang="es-419" smtClean="0"/>
              <a:t>2</a:t>
            </a:fld>
            <a:endParaRPr lang="es-419"/>
          </a:p>
        </p:txBody>
      </p:sp>
    </p:spTree>
    <p:extLst>
      <p:ext uri="{BB962C8B-B14F-4D97-AF65-F5344CB8AC3E}">
        <p14:creationId xmlns:p14="http://schemas.microsoft.com/office/powerpoint/2010/main" val="10664251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MX" dirty="0"/>
              <a:t>Lo que estamos viendo en pantalla es un esquema simple del proceso de solicitud devolución IVA.</a:t>
            </a:r>
          </a:p>
          <a:p>
            <a:endParaRPr lang="es-MX" dirty="0"/>
          </a:p>
          <a:p>
            <a:pPr marL="228600" indent="-228600">
              <a:buFont typeface="+mj-lt"/>
              <a:buAutoNum type="arabicPeriod"/>
            </a:pPr>
            <a:r>
              <a:rPr lang="es-419" dirty="0"/>
              <a:t>Este proceso se realiza en el buzón tributario del SAT.</a:t>
            </a:r>
          </a:p>
          <a:p>
            <a:pPr marL="228600" indent="-228600">
              <a:buFont typeface="+mj-lt"/>
              <a:buAutoNum type="arabicPeriod"/>
            </a:pPr>
            <a:r>
              <a:rPr lang="es-419" dirty="0"/>
              <a:t>Tenemos una opción para poder presentar las declaraciones mensual/anual</a:t>
            </a:r>
          </a:p>
          <a:p>
            <a:pPr marL="228600" indent="-228600">
              <a:buFont typeface="+mj-lt"/>
              <a:buAutoNum type="arabicPeriod"/>
            </a:pPr>
            <a:r>
              <a:rPr lang="es-419" dirty="0"/>
              <a:t>Al presentarlo nos indica si tenemos saldo a favor o saldo a cargo.</a:t>
            </a:r>
          </a:p>
          <a:p>
            <a:pPr marL="228600" indent="-228600">
              <a:buFont typeface="+mj-lt"/>
              <a:buAutoNum type="arabicPeriod"/>
            </a:pPr>
            <a:r>
              <a:rPr lang="es-419" dirty="0"/>
              <a:t>Para este punto, nos interesa el saldo a favor</a:t>
            </a:r>
          </a:p>
          <a:p>
            <a:pPr marL="228600" indent="-228600">
              <a:buFont typeface="+mj-lt"/>
              <a:buAutoNum type="arabicPeriod"/>
            </a:pPr>
            <a:r>
              <a:rPr lang="es-419" dirty="0"/>
              <a:t>Al tener saldo a favor podemos solicitarlo la devolución o acreditarlo</a:t>
            </a:r>
          </a:p>
          <a:p>
            <a:pPr marL="228600" indent="-228600">
              <a:buFont typeface="+mj-lt"/>
              <a:buAutoNum type="arabicPeriod"/>
            </a:pPr>
            <a:r>
              <a:rPr lang="es-419" dirty="0"/>
              <a:t>Cuando hay una solicitud el SAT nos devuelve el estatus de ese tramite realizado. </a:t>
            </a:r>
          </a:p>
          <a:p>
            <a:pPr marL="457200" lvl="1" indent="0">
              <a:buFont typeface="+mj-lt"/>
              <a:buNone/>
            </a:pPr>
            <a:r>
              <a:rPr lang="es-419" dirty="0"/>
              <a:t>Pagada, requerida, autorizada, en revisión, desistida, negada, en proceso de pago etc. </a:t>
            </a:r>
          </a:p>
          <a:p>
            <a:pPr marL="457200" lvl="1" indent="0">
              <a:buFont typeface="+mj-lt"/>
              <a:buNone/>
            </a:pPr>
            <a:r>
              <a:rPr lang="es-419" dirty="0"/>
              <a:t>Por lo regular el SAT no tiene un estatus definido por ejemplo cuando esta en proceso: Y el semáforo ayuda a resolver ese problema.</a:t>
            </a:r>
          </a:p>
          <a:p>
            <a:endParaRPr lang="es-419" dirty="0"/>
          </a:p>
        </p:txBody>
      </p:sp>
      <p:sp>
        <p:nvSpPr>
          <p:cNvPr id="4" name="Marcador de número de diapositiva 3"/>
          <p:cNvSpPr>
            <a:spLocks noGrp="1"/>
          </p:cNvSpPr>
          <p:nvPr>
            <p:ph type="sldNum" sz="quarter" idx="5"/>
          </p:nvPr>
        </p:nvSpPr>
        <p:spPr/>
        <p:txBody>
          <a:bodyPr/>
          <a:lstStyle/>
          <a:p>
            <a:fld id="{EEB8AED7-C0A5-4413-B610-25BE635DEA5A}" type="slidenum">
              <a:rPr lang="es-419" smtClean="0"/>
              <a:t>3</a:t>
            </a:fld>
            <a:endParaRPr lang="es-419"/>
          </a:p>
        </p:txBody>
      </p:sp>
    </p:spTree>
    <p:extLst>
      <p:ext uri="{BB962C8B-B14F-4D97-AF65-F5344CB8AC3E}">
        <p14:creationId xmlns:p14="http://schemas.microsoft.com/office/powerpoint/2010/main" val="15640057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MX" dirty="0"/>
              <a:t>Para que se tenga una idea del porque del semáforo:</a:t>
            </a:r>
          </a:p>
          <a:p>
            <a:r>
              <a:rPr lang="es-MX" dirty="0"/>
              <a:t>Lo que estamos viendo en pantalla son los proceso internos que nos compartió una empresa. Ahí se muestra todo el proceso que ellos realizan para poder tener un seguimiento de las declaraciones y solicitudes presentadas.</a:t>
            </a:r>
          </a:p>
          <a:p>
            <a:endParaRPr lang="es-MX" dirty="0"/>
          </a:p>
          <a:p>
            <a:r>
              <a:rPr lang="es-MX" dirty="0"/>
              <a:t>Les comento esto, porque todo este proceso para llevar el control ya se tiene los elementos para poder simplificarlo.</a:t>
            </a:r>
            <a:endParaRPr lang="es-419" dirty="0"/>
          </a:p>
        </p:txBody>
      </p:sp>
      <p:sp>
        <p:nvSpPr>
          <p:cNvPr id="4" name="Marcador de número de diapositiva 3"/>
          <p:cNvSpPr>
            <a:spLocks noGrp="1"/>
          </p:cNvSpPr>
          <p:nvPr>
            <p:ph type="sldNum" sz="quarter" idx="5"/>
          </p:nvPr>
        </p:nvSpPr>
        <p:spPr/>
        <p:txBody>
          <a:bodyPr/>
          <a:lstStyle/>
          <a:p>
            <a:fld id="{EEB8AED7-C0A5-4413-B610-25BE635DEA5A}" type="slidenum">
              <a:rPr lang="es-419" smtClean="0"/>
              <a:t>4</a:t>
            </a:fld>
            <a:endParaRPr lang="es-419"/>
          </a:p>
        </p:txBody>
      </p:sp>
    </p:spTree>
    <p:extLst>
      <p:ext uri="{BB962C8B-B14F-4D97-AF65-F5344CB8AC3E}">
        <p14:creationId xmlns:p14="http://schemas.microsoft.com/office/powerpoint/2010/main" val="8124918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MX" dirty="0"/>
              <a:t>Para que se tenga una idea del porque del semáforo:</a:t>
            </a:r>
          </a:p>
          <a:p>
            <a:r>
              <a:rPr lang="es-MX" dirty="0"/>
              <a:t>Lo que estamos viendo en pantalla son los proceso internos que nos compartió una empresa. Ahí se muestra todo el proceso que ellos realizan para poder tener un seguimiento de las devoluciones y solicitudes presentadas.</a:t>
            </a:r>
          </a:p>
          <a:p>
            <a:endParaRPr lang="es-MX" dirty="0"/>
          </a:p>
          <a:p>
            <a:r>
              <a:rPr lang="es-MX" dirty="0"/>
              <a:t>Les comento </a:t>
            </a:r>
            <a:r>
              <a:rPr lang="es-MX" dirty="0" err="1"/>
              <a:t>estó</a:t>
            </a:r>
            <a:r>
              <a:rPr lang="es-MX" dirty="0"/>
              <a:t>, porque todo este proceso para llevar el control ya se tiene los elementos para poder simplificarlo.</a:t>
            </a:r>
            <a:endParaRPr lang="es-419" dirty="0"/>
          </a:p>
        </p:txBody>
      </p:sp>
      <p:sp>
        <p:nvSpPr>
          <p:cNvPr id="4" name="Marcador de número de diapositiva 3"/>
          <p:cNvSpPr>
            <a:spLocks noGrp="1"/>
          </p:cNvSpPr>
          <p:nvPr>
            <p:ph type="sldNum" sz="quarter" idx="5"/>
          </p:nvPr>
        </p:nvSpPr>
        <p:spPr/>
        <p:txBody>
          <a:bodyPr/>
          <a:lstStyle/>
          <a:p>
            <a:fld id="{EEB8AED7-C0A5-4413-B610-25BE635DEA5A}" type="slidenum">
              <a:rPr lang="es-419" smtClean="0"/>
              <a:t>5</a:t>
            </a:fld>
            <a:endParaRPr lang="es-419"/>
          </a:p>
        </p:txBody>
      </p:sp>
    </p:spTree>
    <p:extLst>
      <p:ext uri="{BB962C8B-B14F-4D97-AF65-F5344CB8AC3E}">
        <p14:creationId xmlns:p14="http://schemas.microsoft.com/office/powerpoint/2010/main" val="5935439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MX" dirty="0"/>
              <a:t>De acuerdo a los puntos anterior, surgió la necesidad de crear y automatizar el proceso.</a:t>
            </a:r>
          </a:p>
          <a:p>
            <a:r>
              <a:rPr lang="es-MX" dirty="0"/>
              <a:t>En que nos ayuda el semáforo del IVA, como comentaba al inicio a tener concentrado toda la informacion de las declaraciones, solicitudes y acreditamientos de todas empresas.</a:t>
            </a:r>
          </a:p>
          <a:p>
            <a:endParaRPr lang="es-MX" dirty="0"/>
          </a:p>
          <a:p>
            <a:r>
              <a:rPr lang="es-MX" dirty="0"/>
              <a:t>Al tener el modulo del buzón tributario(NASA), nos permite poder recopilar la información de las:</a:t>
            </a:r>
          </a:p>
          <a:p>
            <a:r>
              <a:rPr lang="es-MX" dirty="0"/>
              <a:t>Declaraciones, solicitudes(tramites), acuses de declaración y acuses de tramites. (PDF).</a:t>
            </a:r>
          </a:p>
          <a:p>
            <a:r>
              <a:rPr lang="es-MX" dirty="0"/>
              <a:t>Las cuales se transforman en datos para poder ser consultadas</a:t>
            </a:r>
          </a:p>
          <a:p>
            <a:pPr marL="0" marR="0" lvl="0" indent="0" algn="l" defTabSz="914400" rtl="0" eaLnBrk="1" fontAlgn="auto" latinLnBrk="0" hangingPunct="1">
              <a:lnSpc>
                <a:spcPct val="100000"/>
              </a:lnSpc>
              <a:spcBef>
                <a:spcPts val="0"/>
              </a:spcBef>
              <a:spcAft>
                <a:spcPts val="0"/>
              </a:spcAft>
              <a:buClrTx/>
              <a:buSzTx/>
              <a:buFontTx/>
              <a:buNone/>
              <a:tabLst/>
              <a:defRPr/>
            </a:pPr>
            <a:r>
              <a:rPr lang="es-MX" dirty="0"/>
              <a:t>Sin embargo esa información la tenemos por proyecto y para poder verificar los estatus tenemos que acceder de a cada uno y también sincronizar la información para estar actualizada.</a:t>
            </a:r>
          </a:p>
          <a:p>
            <a:endParaRPr lang="es-MX" dirty="0"/>
          </a:p>
          <a:p>
            <a:endParaRPr lang="es-MX" dirty="0"/>
          </a:p>
          <a:p>
            <a:r>
              <a:rPr lang="es-MX" dirty="0"/>
              <a:t>El semáforo se encarga de leer la información de cada modulo del buzón tributario instaladas en los proyectos de la licencia y concentrarlos para tener un reporte multi empresa y a través de los estatus poder distinguirlos por medio de colores.</a:t>
            </a:r>
          </a:p>
          <a:p>
            <a:endParaRPr lang="es-MX" dirty="0"/>
          </a:p>
          <a:p>
            <a:r>
              <a:rPr lang="es-MX" dirty="0"/>
              <a:t>Ese semáforo de colores nos permite distinguir de manera visual como esta cada mes.</a:t>
            </a:r>
          </a:p>
          <a:p>
            <a:endParaRPr lang="es-MX" dirty="0"/>
          </a:p>
          <a:p>
            <a:r>
              <a:rPr lang="es-MX" dirty="0"/>
              <a:t>También maneja por cada mes un desglose detallado de las declaraciones y solicitudes de devolución presentadas en el mes.</a:t>
            </a:r>
          </a:p>
          <a:p>
            <a:r>
              <a:rPr lang="es-MX" dirty="0"/>
              <a:t>--Ventaja 1</a:t>
            </a:r>
          </a:p>
          <a:p>
            <a:r>
              <a:rPr lang="es-MX" dirty="0"/>
              <a:t>Puede ser que tengamos saldo a favor en un mes, pero no estamos tomando alguna acción y ahí esta el dinero.</a:t>
            </a:r>
          </a:p>
          <a:p>
            <a:r>
              <a:rPr lang="es-MX" dirty="0"/>
              <a:t>--</a:t>
            </a:r>
            <a:r>
              <a:rPr lang="es-MX" dirty="0" err="1"/>
              <a:t>vebtaja</a:t>
            </a:r>
            <a:r>
              <a:rPr lang="es-MX" dirty="0"/>
              <a:t> 2</a:t>
            </a:r>
          </a:p>
          <a:p>
            <a:r>
              <a:rPr lang="es-MX" dirty="0"/>
              <a:t>Al contemplar las acreditaciones, podemos controlar de que el saldo a favor de </a:t>
            </a:r>
            <a:r>
              <a:rPr lang="es-MX" dirty="0" err="1"/>
              <a:t>algun</a:t>
            </a:r>
            <a:r>
              <a:rPr lang="es-MX" dirty="0"/>
              <a:t> mes que no tenga solicitud de devolución, pero fue acreditado.</a:t>
            </a:r>
          </a:p>
        </p:txBody>
      </p:sp>
      <p:sp>
        <p:nvSpPr>
          <p:cNvPr id="4" name="Marcador de número de diapositiva 3"/>
          <p:cNvSpPr>
            <a:spLocks noGrp="1"/>
          </p:cNvSpPr>
          <p:nvPr>
            <p:ph type="sldNum" sz="quarter" idx="5"/>
          </p:nvPr>
        </p:nvSpPr>
        <p:spPr/>
        <p:txBody>
          <a:bodyPr/>
          <a:lstStyle/>
          <a:p>
            <a:fld id="{EEB8AED7-C0A5-4413-B610-25BE635DEA5A}" type="slidenum">
              <a:rPr lang="es-419" smtClean="0"/>
              <a:t>9</a:t>
            </a:fld>
            <a:endParaRPr lang="es-419"/>
          </a:p>
        </p:txBody>
      </p:sp>
    </p:spTree>
    <p:extLst>
      <p:ext uri="{BB962C8B-B14F-4D97-AF65-F5344CB8AC3E}">
        <p14:creationId xmlns:p14="http://schemas.microsoft.com/office/powerpoint/2010/main" val="30968150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MX" dirty="0"/>
              <a:t>Permite configurar los estatus del semáforo. No del SAT. Esto es lo que hay que distinguir,</a:t>
            </a:r>
          </a:p>
          <a:p>
            <a:r>
              <a:rPr lang="es-MX" dirty="0"/>
              <a:t>EL SAT tiene sus estatus pero el semáforo permite crear también sus estatus para agrupar los estatus del SAT.</a:t>
            </a:r>
          </a:p>
          <a:p>
            <a:endParaRPr lang="es-MX" dirty="0"/>
          </a:p>
          <a:p>
            <a:pPr marL="0" marR="0" lvl="0" indent="0" algn="l" defTabSz="914400" rtl="0" eaLnBrk="1" fontAlgn="auto" latinLnBrk="0" hangingPunct="1">
              <a:lnSpc>
                <a:spcPct val="100000"/>
              </a:lnSpc>
              <a:spcBef>
                <a:spcPts val="0"/>
              </a:spcBef>
              <a:spcAft>
                <a:spcPts val="0"/>
              </a:spcAft>
              <a:buClrTx/>
              <a:buSzTx/>
              <a:buFontTx/>
              <a:buNone/>
              <a:tabLst/>
              <a:defRPr/>
            </a:pPr>
            <a:r>
              <a:rPr lang="es-419" dirty="0"/>
              <a:t>Por lo regular el SAT no tiene un estatus definido por ejemplo cuando esta en proceso: </a:t>
            </a:r>
          </a:p>
          <a:p>
            <a:pPr marL="0" marR="0" lvl="0" indent="0" algn="l" defTabSz="914400" rtl="0" eaLnBrk="1" fontAlgn="auto" latinLnBrk="0" hangingPunct="1">
              <a:lnSpc>
                <a:spcPct val="100000"/>
              </a:lnSpc>
              <a:spcBef>
                <a:spcPts val="0"/>
              </a:spcBef>
              <a:spcAft>
                <a:spcPts val="0"/>
              </a:spcAft>
              <a:buClrTx/>
              <a:buSzTx/>
              <a:buFontTx/>
              <a:buNone/>
              <a:tabLst/>
              <a:defRPr/>
            </a:pPr>
            <a:r>
              <a:rPr lang="es-419" dirty="0"/>
              <a:t>Puede existir En proceso o en Proceso de Pago o Autorizada, autorizada total, o autorizada parcialmente</a:t>
            </a:r>
          </a:p>
          <a:p>
            <a:pPr marL="0" marR="0" lvl="0" indent="0" algn="l" defTabSz="914400" rtl="0" eaLnBrk="1" fontAlgn="auto" latinLnBrk="0" hangingPunct="1">
              <a:lnSpc>
                <a:spcPct val="100000"/>
              </a:lnSpc>
              <a:spcBef>
                <a:spcPts val="0"/>
              </a:spcBef>
              <a:spcAft>
                <a:spcPts val="0"/>
              </a:spcAft>
              <a:buClrTx/>
              <a:buSzTx/>
              <a:buFontTx/>
              <a:buNone/>
              <a:tabLst/>
              <a:defRPr/>
            </a:pPr>
            <a:r>
              <a:rPr lang="es-419" dirty="0"/>
              <a:t>Lo que podemos hacer es poder decidir, cuando en el SAT estén estos 3 estatus de autorizada, para el semáforo debe aparecer solo como autorizada y en este color.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s-419" dirty="0"/>
          </a:p>
          <a:p>
            <a:pPr marL="0" marR="0" lvl="0" indent="0" algn="l" defTabSz="914400" rtl="0" eaLnBrk="1" fontAlgn="auto" latinLnBrk="0" hangingPunct="1">
              <a:lnSpc>
                <a:spcPct val="100000"/>
              </a:lnSpc>
              <a:spcBef>
                <a:spcPts val="0"/>
              </a:spcBef>
              <a:spcAft>
                <a:spcPts val="0"/>
              </a:spcAft>
              <a:buClrTx/>
              <a:buSzTx/>
              <a:buFontTx/>
              <a:buNone/>
              <a:tabLst/>
              <a:defRPr/>
            </a:pPr>
            <a:r>
              <a:rPr lang="es-MX" dirty="0"/>
              <a:t>Lo que vemos en la imagen es una lista de estatus implementados con una empresa.</a:t>
            </a:r>
          </a:p>
          <a:p>
            <a:pPr marL="0" marR="0" lvl="0" indent="0" algn="l" defTabSz="914400" rtl="0" eaLnBrk="1" fontAlgn="auto" latinLnBrk="0" hangingPunct="1">
              <a:lnSpc>
                <a:spcPct val="100000"/>
              </a:lnSpc>
              <a:spcBef>
                <a:spcPts val="0"/>
              </a:spcBef>
              <a:spcAft>
                <a:spcPts val="0"/>
              </a:spcAft>
              <a:buClrTx/>
              <a:buSzTx/>
              <a:buFontTx/>
              <a:buNone/>
              <a:tabLst/>
              <a:defRPr/>
            </a:pPr>
            <a:r>
              <a:rPr lang="es-MX" dirty="0"/>
              <a:t>----------------</a:t>
            </a:r>
          </a:p>
          <a:p>
            <a:r>
              <a:rPr lang="es-MX" dirty="0"/>
              <a:t>Cabe mencionar que esos estatus no son estático. Se pueden personalizar de acuerdo a como quiera llamar los usuarios.</a:t>
            </a:r>
          </a:p>
          <a:p>
            <a:r>
              <a:rPr lang="es-MX" dirty="0"/>
              <a:t>Se puede personalizar el color y el nombre.</a:t>
            </a:r>
          </a:p>
          <a:p>
            <a:r>
              <a:rPr lang="es-MX"/>
              <a:t>-----------------</a:t>
            </a:r>
            <a:endParaRPr lang="es-MX" dirty="0"/>
          </a:p>
          <a:p>
            <a:r>
              <a:rPr lang="es-MX" dirty="0"/>
              <a:t>Manejamos el tema de los permisos. </a:t>
            </a:r>
          </a:p>
          <a:p>
            <a:r>
              <a:rPr lang="es-MX" dirty="0"/>
              <a:t>Definir que proyectos puede visualizar cada usuario. Teniendo en cuenta que </a:t>
            </a:r>
            <a:r>
              <a:rPr lang="es-MX" dirty="0" err="1"/>
              <a:t>consoft</a:t>
            </a:r>
            <a:r>
              <a:rPr lang="es-MX" dirty="0"/>
              <a:t> ya maneja esa sección de permisos.</a:t>
            </a:r>
          </a:p>
          <a:p>
            <a:r>
              <a:rPr lang="es-MX" dirty="0"/>
              <a:t>Mantennos de que solo se le proporciona al usuario lo que debería ver</a:t>
            </a:r>
          </a:p>
        </p:txBody>
      </p:sp>
      <p:sp>
        <p:nvSpPr>
          <p:cNvPr id="4" name="Marcador de número de diapositiva 3"/>
          <p:cNvSpPr>
            <a:spLocks noGrp="1"/>
          </p:cNvSpPr>
          <p:nvPr>
            <p:ph type="sldNum" sz="quarter" idx="5"/>
          </p:nvPr>
        </p:nvSpPr>
        <p:spPr/>
        <p:txBody>
          <a:bodyPr/>
          <a:lstStyle/>
          <a:p>
            <a:fld id="{EEB8AED7-C0A5-4413-B610-25BE635DEA5A}" type="slidenum">
              <a:rPr lang="es-419" smtClean="0"/>
              <a:t>10</a:t>
            </a:fld>
            <a:endParaRPr lang="es-419"/>
          </a:p>
        </p:txBody>
      </p:sp>
    </p:spTree>
    <p:extLst>
      <p:ext uri="{BB962C8B-B14F-4D97-AF65-F5344CB8AC3E}">
        <p14:creationId xmlns:p14="http://schemas.microsoft.com/office/powerpoint/2010/main" val="35232893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2125980"/>
            <a:ext cx="103632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828800" y="3840480"/>
            <a:ext cx="85344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3/3/2022</a:t>
            </a:fld>
            <a:endParaRPr lang="en-US" dirty="0"/>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400" b="0" i="0">
                <a:solidFill>
                  <a:schemeClr val="tx1"/>
                </a:solidFill>
                <a:latin typeface="Calibri Light"/>
                <a:cs typeface="Calibri Light"/>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3/3/2022</a:t>
            </a:fld>
            <a:endParaRPr lang="en-US" dirty="0"/>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400" b="0" i="0">
                <a:solidFill>
                  <a:schemeClr val="tx1"/>
                </a:solidFill>
                <a:latin typeface="Calibri Light"/>
                <a:cs typeface="Calibri Light"/>
              </a:defRPr>
            </a:lvl1pPr>
          </a:lstStyle>
          <a:p>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3/3/2022</a:t>
            </a:fld>
            <a:endParaRPr lang="en-US" dirty="0"/>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400" b="0" i="0">
                <a:solidFill>
                  <a:schemeClr val="tx1"/>
                </a:solidFill>
                <a:latin typeface="Calibri Light"/>
                <a:cs typeface="Calibri Light"/>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3/3/2022</a:t>
            </a:fld>
            <a:endParaRPr lang="en-US" dirty="0"/>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0"/>
            <a:ext cx="12192000" cy="6858000"/>
          </a:xfrm>
          <a:prstGeom prst="rect">
            <a:avLst/>
          </a:prstGeom>
          <a:blipFill>
            <a:blip r:embed="rId2" cstate="print"/>
            <a:stretch>
              <a:fillRect/>
            </a:stretch>
          </a:blipFill>
        </p:spPr>
        <p:txBody>
          <a:bodyPr wrap="square" lIns="0" tIns="0" rIns="0" bIns="0" rtlCol="0"/>
          <a:lstStyle/>
          <a:p>
            <a:endParaRPr dirty="0"/>
          </a:p>
        </p:txBody>
      </p:sp>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3/3/2022</a:t>
            </a:fld>
            <a:endParaRPr lang="en-US" dirty="0"/>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0"/>
            <a:ext cx="12192000" cy="6858000"/>
          </a:xfrm>
          <a:prstGeom prst="rect">
            <a:avLst/>
          </a:prstGeom>
          <a:blipFill>
            <a:blip r:embed="rId7" cstate="print"/>
            <a:stretch>
              <a:fillRect/>
            </a:stretch>
          </a:blipFill>
        </p:spPr>
        <p:txBody>
          <a:bodyPr wrap="square" lIns="0" tIns="0" rIns="0" bIns="0" rtlCol="0"/>
          <a:lstStyle/>
          <a:p>
            <a:endParaRPr dirty="0"/>
          </a:p>
        </p:txBody>
      </p:sp>
      <p:sp>
        <p:nvSpPr>
          <p:cNvPr id="17" name="bk object 17"/>
          <p:cNvSpPr/>
          <p:nvPr/>
        </p:nvSpPr>
        <p:spPr>
          <a:xfrm>
            <a:off x="10529316" y="6051803"/>
            <a:ext cx="1524000" cy="664464"/>
          </a:xfrm>
          <a:prstGeom prst="rect">
            <a:avLst/>
          </a:prstGeom>
          <a:blipFill>
            <a:blip r:embed="rId8" cstate="print"/>
            <a:stretch>
              <a:fillRect/>
            </a:stretch>
          </a:blipFill>
        </p:spPr>
        <p:txBody>
          <a:bodyPr wrap="square" lIns="0" tIns="0" rIns="0" bIns="0" rtlCol="0"/>
          <a:lstStyle/>
          <a:p>
            <a:endParaRPr dirty="0"/>
          </a:p>
        </p:txBody>
      </p:sp>
      <p:sp>
        <p:nvSpPr>
          <p:cNvPr id="18" name="bk object 18"/>
          <p:cNvSpPr/>
          <p:nvPr/>
        </p:nvSpPr>
        <p:spPr>
          <a:xfrm>
            <a:off x="0" y="6737602"/>
            <a:ext cx="12192000" cy="120650"/>
          </a:xfrm>
          <a:custGeom>
            <a:avLst/>
            <a:gdLst/>
            <a:ahLst/>
            <a:cxnLst/>
            <a:rect l="l" t="t" r="r" b="b"/>
            <a:pathLst>
              <a:path w="12192000" h="120650">
                <a:moveTo>
                  <a:pt x="12192000" y="120394"/>
                </a:moveTo>
                <a:lnTo>
                  <a:pt x="12192000" y="0"/>
                </a:lnTo>
                <a:lnTo>
                  <a:pt x="0" y="0"/>
                </a:lnTo>
                <a:lnTo>
                  <a:pt x="0" y="120394"/>
                </a:lnTo>
                <a:lnTo>
                  <a:pt x="12192000" y="120394"/>
                </a:lnTo>
                <a:close/>
              </a:path>
            </a:pathLst>
          </a:custGeom>
          <a:solidFill>
            <a:srgbClr val="68172E"/>
          </a:solidFill>
        </p:spPr>
        <p:txBody>
          <a:bodyPr wrap="square" lIns="0" tIns="0" rIns="0" bIns="0" rtlCol="0"/>
          <a:lstStyle/>
          <a:p>
            <a:endParaRPr dirty="0"/>
          </a:p>
        </p:txBody>
      </p:sp>
      <p:sp>
        <p:nvSpPr>
          <p:cNvPr id="2" name="Holder 2"/>
          <p:cNvSpPr>
            <a:spLocks noGrp="1"/>
          </p:cNvSpPr>
          <p:nvPr>
            <p:ph type="title"/>
          </p:nvPr>
        </p:nvSpPr>
        <p:spPr>
          <a:xfrm>
            <a:off x="2736215" y="4439792"/>
            <a:ext cx="6719569" cy="696595"/>
          </a:xfrm>
          <a:prstGeom prst="rect">
            <a:avLst/>
          </a:prstGeom>
        </p:spPr>
        <p:txBody>
          <a:bodyPr wrap="square" lIns="0" tIns="0" rIns="0" bIns="0">
            <a:spAutoFit/>
          </a:bodyPr>
          <a:lstStyle>
            <a:lvl1pPr>
              <a:defRPr sz="4400" b="0" i="0">
                <a:solidFill>
                  <a:schemeClr val="tx1"/>
                </a:solidFill>
                <a:latin typeface="Calibri Light"/>
                <a:cs typeface="Calibri Light"/>
              </a:defRPr>
            </a:lvl1pPr>
          </a:lstStyle>
          <a:p>
            <a:endParaRPr/>
          </a:p>
        </p:txBody>
      </p:sp>
      <p:sp>
        <p:nvSpPr>
          <p:cNvPr id="3" name="Holder 3"/>
          <p:cNvSpPr>
            <a:spLocks noGrp="1"/>
          </p:cNvSpPr>
          <p:nvPr>
            <p:ph type="body" idx="1"/>
          </p:nvPr>
        </p:nvSpPr>
        <p:spPr>
          <a:xfrm>
            <a:off x="609600" y="1577340"/>
            <a:ext cx="1097280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4145280" y="6377940"/>
            <a:ext cx="3901440" cy="342900"/>
          </a:xfrm>
          <a:prstGeom prst="rect">
            <a:avLst/>
          </a:prstGeom>
        </p:spPr>
        <p:txBody>
          <a:bodyPr wrap="square" lIns="0" tIns="0" rIns="0" bIns="0">
            <a:spAutoFit/>
          </a:bodyPr>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a:xfrm>
            <a:off x="609600" y="6377940"/>
            <a:ext cx="280416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3/3/2022</a:t>
            </a:fld>
            <a:endParaRPr lang="en-US" dirty="0"/>
          </a:p>
        </p:txBody>
      </p:sp>
      <p:sp>
        <p:nvSpPr>
          <p:cNvPr id="6" name="Holder 6"/>
          <p:cNvSpPr>
            <a:spLocks noGrp="1"/>
          </p:cNvSpPr>
          <p:nvPr>
            <p:ph type="sldNum" sz="quarter" idx="7"/>
          </p:nvPr>
        </p:nvSpPr>
        <p:spPr>
          <a:xfrm>
            <a:off x="8778240" y="6377940"/>
            <a:ext cx="280416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‹Nº›</a:t>
            </a:fld>
            <a:endParaRP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19.jpeg"/><Relationship Id="rId4" Type="http://schemas.openxmlformats.org/officeDocument/2006/relationships/image" Target="../media/image18.png"/></Relationships>
</file>

<file path=ppt/slides/_rels/slide11.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6.jpeg"/><Relationship Id="rId7" Type="http://schemas.openxmlformats.org/officeDocument/2006/relationships/image" Target="../media/image10.jpe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image" Target="../media/image8.jpeg"/><Relationship Id="rId4" Type="http://schemas.openxmlformats.org/officeDocument/2006/relationships/image" Target="../media/image7.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2875"/>
            <a:ext cx="12192000" cy="6858000"/>
          </a:xfrm>
          <a:prstGeom prst="rect">
            <a:avLst/>
          </a:prstGeom>
          <a:blipFill>
            <a:blip r:embed="rId2" cstate="print"/>
            <a:stretch>
              <a:fillRect/>
            </a:stretch>
          </a:blipFill>
        </p:spPr>
        <p:txBody>
          <a:bodyPr wrap="square" lIns="0" tIns="0" rIns="0" bIns="0" rtlCol="0"/>
          <a:lstStyle/>
          <a:p>
            <a:endParaRPr dirty="0"/>
          </a:p>
        </p:txBody>
      </p:sp>
      <p:sp>
        <p:nvSpPr>
          <p:cNvPr id="3" name="object 3"/>
          <p:cNvSpPr/>
          <p:nvPr/>
        </p:nvSpPr>
        <p:spPr>
          <a:xfrm>
            <a:off x="10287000" y="228600"/>
            <a:ext cx="1720595" cy="696595"/>
          </a:xfrm>
          <a:prstGeom prst="rect">
            <a:avLst/>
          </a:prstGeom>
          <a:blipFill>
            <a:blip r:embed="rId3" cstate="print"/>
            <a:stretch>
              <a:fillRect/>
            </a:stretch>
          </a:blipFill>
        </p:spPr>
        <p:txBody>
          <a:bodyPr wrap="square" lIns="0" tIns="0" rIns="0" bIns="0" rtlCol="0"/>
          <a:lstStyle/>
          <a:p>
            <a:endParaRPr dirty="0"/>
          </a:p>
        </p:txBody>
      </p:sp>
      <p:sp>
        <p:nvSpPr>
          <p:cNvPr id="6" name="Título 5">
            <a:extLst>
              <a:ext uri="{FF2B5EF4-FFF2-40B4-BE49-F238E27FC236}">
                <a16:creationId xmlns:a16="http://schemas.microsoft.com/office/drawing/2014/main" id="{4BA31B62-3514-41AC-AE89-1910E5F3EFEC}"/>
              </a:ext>
            </a:extLst>
          </p:cNvPr>
          <p:cNvSpPr>
            <a:spLocks noGrp="1"/>
          </p:cNvSpPr>
          <p:nvPr>
            <p:ph type="title"/>
          </p:nvPr>
        </p:nvSpPr>
        <p:spPr>
          <a:xfrm>
            <a:off x="1371600" y="925195"/>
            <a:ext cx="8730995" cy="1107996"/>
          </a:xfrm>
        </p:spPr>
        <p:txBody>
          <a:bodyPr/>
          <a:lstStyle/>
          <a:p>
            <a:r>
              <a:rPr lang="es-MX" dirty="0"/>
              <a:t>S</a:t>
            </a:r>
            <a:r>
              <a:rPr lang="es-MX" kern="0" dirty="0"/>
              <a:t>emáforo del IVA</a:t>
            </a:r>
            <a:br>
              <a:rPr lang="es-MX" kern="0" dirty="0"/>
            </a:br>
            <a:r>
              <a:rPr lang="es-MX" sz="2800" kern="0" dirty="0"/>
              <a:t>Buzón Tributario</a:t>
            </a:r>
            <a:endParaRPr lang="es-MX" kern="0" dirty="0"/>
          </a:p>
        </p:txBody>
      </p:sp>
    </p:spTree>
    <p:extLst>
      <p:ext uri="{BB962C8B-B14F-4D97-AF65-F5344CB8AC3E}">
        <p14:creationId xmlns:p14="http://schemas.microsoft.com/office/powerpoint/2010/main" val="3936886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ángulo 21">
            <a:extLst>
              <a:ext uri="{FF2B5EF4-FFF2-40B4-BE49-F238E27FC236}">
                <a16:creationId xmlns:a16="http://schemas.microsoft.com/office/drawing/2014/main" id="{42400AD1-9CE8-4C89-A8E8-A83CAD0009E8}"/>
              </a:ext>
            </a:extLst>
          </p:cNvPr>
          <p:cNvSpPr/>
          <p:nvPr/>
        </p:nvSpPr>
        <p:spPr>
          <a:xfrm>
            <a:off x="8024977" y="990600"/>
            <a:ext cx="3633623" cy="3708942"/>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s-419"/>
          </a:p>
        </p:txBody>
      </p:sp>
      <p:sp>
        <p:nvSpPr>
          <p:cNvPr id="21" name="Rectángulo 20">
            <a:extLst>
              <a:ext uri="{FF2B5EF4-FFF2-40B4-BE49-F238E27FC236}">
                <a16:creationId xmlns:a16="http://schemas.microsoft.com/office/drawing/2014/main" id="{16012FE7-8836-495D-AB99-FFCDAAB96B99}"/>
              </a:ext>
            </a:extLst>
          </p:cNvPr>
          <p:cNvSpPr/>
          <p:nvPr/>
        </p:nvSpPr>
        <p:spPr>
          <a:xfrm>
            <a:off x="4327414" y="990600"/>
            <a:ext cx="3633623" cy="3708942"/>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s-419"/>
          </a:p>
        </p:txBody>
      </p:sp>
      <p:sp>
        <p:nvSpPr>
          <p:cNvPr id="19" name="Rectángulo 18">
            <a:extLst>
              <a:ext uri="{FF2B5EF4-FFF2-40B4-BE49-F238E27FC236}">
                <a16:creationId xmlns:a16="http://schemas.microsoft.com/office/drawing/2014/main" id="{785EFCAE-994F-46E2-B506-B650874BF129}"/>
              </a:ext>
            </a:extLst>
          </p:cNvPr>
          <p:cNvSpPr/>
          <p:nvPr/>
        </p:nvSpPr>
        <p:spPr>
          <a:xfrm>
            <a:off x="590159" y="995646"/>
            <a:ext cx="3633623" cy="3708942"/>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419"/>
          </a:p>
        </p:txBody>
      </p:sp>
      <p:sp>
        <p:nvSpPr>
          <p:cNvPr id="5" name="Título 5">
            <a:extLst>
              <a:ext uri="{FF2B5EF4-FFF2-40B4-BE49-F238E27FC236}">
                <a16:creationId xmlns:a16="http://schemas.microsoft.com/office/drawing/2014/main" id="{76DEE113-7316-4027-90E5-C9E6E50AA975}"/>
              </a:ext>
            </a:extLst>
          </p:cNvPr>
          <p:cNvSpPr txBox="1">
            <a:spLocks/>
          </p:cNvSpPr>
          <p:nvPr/>
        </p:nvSpPr>
        <p:spPr>
          <a:xfrm>
            <a:off x="533400" y="109750"/>
            <a:ext cx="8730995" cy="677108"/>
          </a:xfrm>
          <a:prstGeom prst="rect">
            <a:avLst/>
          </a:prstGeom>
        </p:spPr>
        <p:txBody>
          <a:bodyPr wrap="square" lIns="0" tIns="0" rIns="0" bIns="0">
            <a:spAutoFit/>
          </a:bodyPr>
          <a:lstStyle>
            <a:lvl1pPr>
              <a:defRPr sz="4400" b="0" i="0">
                <a:solidFill>
                  <a:schemeClr val="tx1"/>
                </a:solidFill>
                <a:latin typeface="Calibri Light"/>
                <a:ea typeface="+mj-ea"/>
                <a:cs typeface="Calibri Light"/>
              </a:defRPr>
            </a:lvl1pPr>
          </a:lstStyle>
          <a:p>
            <a:r>
              <a:rPr lang="es-MX" kern="0" dirty="0"/>
              <a:t>Reporte del Semáforo del IVA</a:t>
            </a:r>
          </a:p>
        </p:txBody>
      </p:sp>
      <p:pic>
        <p:nvPicPr>
          <p:cNvPr id="8" name="Imagen 7">
            <a:extLst>
              <a:ext uri="{FF2B5EF4-FFF2-40B4-BE49-F238E27FC236}">
                <a16:creationId xmlns:a16="http://schemas.microsoft.com/office/drawing/2014/main" id="{ADC8DEB1-60D3-4AD3-B617-87B05BE0D76B}"/>
              </a:ext>
            </a:extLst>
          </p:cNvPr>
          <p:cNvPicPr>
            <a:picLocks noChangeAspect="1"/>
          </p:cNvPicPr>
          <p:nvPr/>
        </p:nvPicPr>
        <p:blipFill>
          <a:blip r:embed="rId3"/>
          <a:stretch>
            <a:fillRect/>
          </a:stretch>
        </p:blipFill>
        <p:spPr>
          <a:xfrm>
            <a:off x="1733159" y="1066800"/>
            <a:ext cx="1409700" cy="3019425"/>
          </a:xfrm>
          <a:prstGeom prst="rect">
            <a:avLst/>
          </a:prstGeom>
        </p:spPr>
      </p:pic>
      <p:sp>
        <p:nvSpPr>
          <p:cNvPr id="9" name="CuadroTexto 8">
            <a:extLst>
              <a:ext uri="{FF2B5EF4-FFF2-40B4-BE49-F238E27FC236}">
                <a16:creationId xmlns:a16="http://schemas.microsoft.com/office/drawing/2014/main" id="{F29D612C-39E5-40FD-89CF-33BB5FA7ED3D}"/>
              </a:ext>
            </a:extLst>
          </p:cNvPr>
          <p:cNvSpPr txBox="1"/>
          <p:nvPr/>
        </p:nvSpPr>
        <p:spPr>
          <a:xfrm>
            <a:off x="590159" y="4114800"/>
            <a:ext cx="3495380" cy="369332"/>
          </a:xfrm>
          <a:prstGeom prst="rect">
            <a:avLst/>
          </a:prstGeom>
          <a:noFill/>
        </p:spPr>
        <p:txBody>
          <a:bodyPr wrap="none" rtlCol="0">
            <a:spAutoFit/>
          </a:bodyPr>
          <a:lstStyle/>
          <a:p>
            <a:r>
              <a:rPr lang="es-MX" dirty="0"/>
              <a:t>Configurar los estatus del semáforo</a:t>
            </a:r>
            <a:endParaRPr lang="es-419" dirty="0"/>
          </a:p>
        </p:txBody>
      </p:sp>
      <p:pic>
        <p:nvPicPr>
          <p:cNvPr id="11" name="Imagen 10">
            <a:extLst>
              <a:ext uri="{FF2B5EF4-FFF2-40B4-BE49-F238E27FC236}">
                <a16:creationId xmlns:a16="http://schemas.microsoft.com/office/drawing/2014/main" id="{E599DCA6-A5B2-40E0-8F9A-36AB15F5AACB}"/>
              </a:ext>
            </a:extLst>
          </p:cNvPr>
          <p:cNvPicPr>
            <a:picLocks noChangeAspect="1"/>
          </p:cNvPicPr>
          <p:nvPr/>
        </p:nvPicPr>
        <p:blipFill>
          <a:blip r:embed="rId4"/>
          <a:stretch>
            <a:fillRect/>
          </a:stretch>
        </p:blipFill>
        <p:spPr>
          <a:xfrm>
            <a:off x="4428394" y="1109200"/>
            <a:ext cx="3379778" cy="2757488"/>
          </a:xfrm>
          <a:prstGeom prst="rect">
            <a:avLst/>
          </a:prstGeom>
        </p:spPr>
      </p:pic>
      <p:sp>
        <p:nvSpPr>
          <p:cNvPr id="12" name="CuadroTexto 11">
            <a:extLst>
              <a:ext uri="{FF2B5EF4-FFF2-40B4-BE49-F238E27FC236}">
                <a16:creationId xmlns:a16="http://schemas.microsoft.com/office/drawing/2014/main" id="{8F7D48E4-833A-47EE-8DF3-C346A1824644}"/>
              </a:ext>
            </a:extLst>
          </p:cNvPr>
          <p:cNvSpPr txBox="1"/>
          <p:nvPr/>
        </p:nvSpPr>
        <p:spPr>
          <a:xfrm>
            <a:off x="4260426" y="4126468"/>
            <a:ext cx="3633623" cy="369332"/>
          </a:xfrm>
          <a:prstGeom prst="rect">
            <a:avLst/>
          </a:prstGeom>
          <a:noFill/>
        </p:spPr>
        <p:txBody>
          <a:bodyPr wrap="none" rtlCol="0">
            <a:spAutoFit/>
          </a:bodyPr>
          <a:lstStyle/>
          <a:p>
            <a:pPr marL="92075" lvl="1"/>
            <a:r>
              <a:rPr lang="es-MX" dirty="0"/>
              <a:t>Configurar los proyectos a visualizar</a:t>
            </a:r>
          </a:p>
        </p:txBody>
      </p:sp>
      <p:pic>
        <p:nvPicPr>
          <p:cNvPr id="5122" name="Picture 2" descr="21. Privilegios y Roles de Usuarios | Academia Códigos de Programación">
            <a:extLst>
              <a:ext uri="{FF2B5EF4-FFF2-40B4-BE49-F238E27FC236}">
                <a16:creationId xmlns:a16="http://schemas.microsoft.com/office/drawing/2014/main" id="{7F7CF308-960E-43E5-8FC1-2093089E7BAD}"/>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l="22963" r="19259"/>
          <a:stretch/>
        </p:blipFill>
        <p:spPr bwMode="auto">
          <a:xfrm>
            <a:off x="8382000" y="1202069"/>
            <a:ext cx="2971800" cy="2571750"/>
          </a:xfrm>
          <a:prstGeom prst="rect">
            <a:avLst/>
          </a:prstGeom>
          <a:noFill/>
          <a:extLst>
            <a:ext uri="{909E8E84-426E-40DD-AFC4-6F175D3DCCD1}">
              <a14:hiddenFill xmlns:a14="http://schemas.microsoft.com/office/drawing/2010/main">
                <a:solidFill>
                  <a:srgbClr val="FFFFFF"/>
                </a:solidFill>
              </a14:hiddenFill>
            </a:ext>
          </a:extLst>
        </p:spPr>
      </p:pic>
      <p:sp>
        <p:nvSpPr>
          <p:cNvPr id="15" name="CuadroTexto 14">
            <a:extLst>
              <a:ext uri="{FF2B5EF4-FFF2-40B4-BE49-F238E27FC236}">
                <a16:creationId xmlns:a16="http://schemas.microsoft.com/office/drawing/2014/main" id="{2828C321-E4C5-4E77-B748-5B87109F3FF4}"/>
              </a:ext>
            </a:extLst>
          </p:cNvPr>
          <p:cNvSpPr txBox="1"/>
          <p:nvPr/>
        </p:nvSpPr>
        <p:spPr>
          <a:xfrm>
            <a:off x="8362559" y="3962400"/>
            <a:ext cx="3124200" cy="646331"/>
          </a:xfrm>
          <a:prstGeom prst="rect">
            <a:avLst/>
          </a:prstGeom>
          <a:noFill/>
        </p:spPr>
        <p:txBody>
          <a:bodyPr wrap="square">
            <a:spAutoFit/>
          </a:bodyPr>
          <a:lstStyle/>
          <a:p>
            <a:pPr algn="ctr"/>
            <a:r>
              <a:rPr lang="es-MX" dirty="0"/>
              <a:t>Proyectos que puede visualizar </a:t>
            </a:r>
          </a:p>
          <a:p>
            <a:pPr algn="ctr"/>
            <a:r>
              <a:rPr lang="es-MX" dirty="0"/>
              <a:t>cada usuario</a:t>
            </a:r>
            <a:endParaRPr lang="es-419" dirty="0"/>
          </a:p>
        </p:txBody>
      </p:sp>
      <p:sp>
        <p:nvSpPr>
          <p:cNvPr id="17" name="CuadroTexto 16">
            <a:extLst>
              <a:ext uri="{FF2B5EF4-FFF2-40B4-BE49-F238E27FC236}">
                <a16:creationId xmlns:a16="http://schemas.microsoft.com/office/drawing/2014/main" id="{BF9AC55D-009A-43AB-BFF7-7123DF4FD558}"/>
              </a:ext>
            </a:extLst>
          </p:cNvPr>
          <p:cNvSpPr txBox="1"/>
          <p:nvPr/>
        </p:nvSpPr>
        <p:spPr>
          <a:xfrm>
            <a:off x="502920" y="5236162"/>
            <a:ext cx="7996428" cy="461665"/>
          </a:xfrm>
          <a:prstGeom prst="rect">
            <a:avLst/>
          </a:prstGeom>
          <a:noFill/>
        </p:spPr>
        <p:txBody>
          <a:bodyPr wrap="square">
            <a:spAutoFit/>
          </a:bodyPr>
          <a:lstStyle/>
          <a:p>
            <a:r>
              <a:rPr lang="es-MX" sz="2400" dirty="0">
                <a:ln w="0"/>
                <a:solidFill>
                  <a:schemeClr val="accent1"/>
                </a:solidFill>
                <a:effectLst>
                  <a:outerShdw blurRad="38100" dist="25400" dir="5400000" algn="ctr" rotWithShape="0">
                    <a:srgbClr val="6E747A">
                      <a:alpha val="43000"/>
                    </a:srgbClr>
                  </a:outerShdw>
                </a:effectLst>
              </a:rPr>
              <a:t>Limitación: Auditorias</a:t>
            </a:r>
          </a:p>
        </p:txBody>
      </p:sp>
    </p:spTree>
    <p:extLst>
      <p:ext uri="{BB962C8B-B14F-4D97-AF65-F5344CB8AC3E}">
        <p14:creationId xmlns:p14="http://schemas.microsoft.com/office/powerpoint/2010/main" val="1428793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5">
            <a:extLst>
              <a:ext uri="{FF2B5EF4-FFF2-40B4-BE49-F238E27FC236}">
                <a16:creationId xmlns:a16="http://schemas.microsoft.com/office/drawing/2014/main" id="{76DEE113-7316-4027-90E5-C9E6E50AA975}"/>
              </a:ext>
            </a:extLst>
          </p:cNvPr>
          <p:cNvSpPr txBox="1">
            <a:spLocks/>
          </p:cNvSpPr>
          <p:nvPr/>
        </p:nvSpPr>
        <p:spPr>
          <a:xfrm>
            <a:off x="533400" y="109750"/>
            <a:ext cx="8730995" cy="677108"/>
          </a:xfrm>
          <a:prstGeom prst="rect">
            <a:avLst/>
          </a:prstGeom>
        </p:spPr>
        <p:txBody>
          <a:bodyPr wrap="square" lIns="0" tIns="0" rIns="0" bIns="0">
            <a:spAutoFit/>
          </a:bodyPr>
          <a:lstStyle>
            <a:lvl1pPr>
              <a:defRPr sz="4400" b="0" i="0">
                <a:solidFill>
                  <a:schemeClr val="tx1"/>
                </a:solidFill>
                <a:latin typeface="Calibri Light"/>
                <a:ea typeface="+mj-ea"/>
                <a:cs typeface="Calibri Light"/>
              </a:defRPr>
            </a:lvl1pPr>
          </a:lstStyle>
          <a:p>
            <a:r>
              <a:rPr lang="es-MX" kern="0" dirty="0"/>
              <a:t>Reporte del Semáforo del IVA</a:t>
            </a:r>
          </a:p>
        </p:txBody>
      </p:sp>
      <p:pic>
        <p:nvPicPr>
          <p:cNvPr id="6" name="Picture 10" descr="El Buzón Tributario ahora es obligatorio - Contaduría CCii">
            <a:extLst>
              <a:ext uri="{FF2B5EF4-FFF2-40B4-BE49-F238E27FC236}">
                <a16:creationId xmlns:a16="http://schemas.microsoft.com/office/drawing/2014/main" id="{001D9265-7417-499D-B7BB-7F0A70E4A407}"/>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5999" y="1277202"/>
            <a:ext cx="2765115" cy="254890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7" name="CuadroTexto 6">
            <a:extLst>
              <a:ext uri="{FF2B5EF4-FFF2-40B4-BE49-F238E27FC236}">
                <a16:creationId xmlns:a16="http://schemas.microsoft.com/office/drawing/2014/main" id="{D4012B91-8081-4C8E-A9F1-831C4830CDD1}"/>
              </a:ext>
            </a:extLst>
          </p:cNvPr>
          <p:cNvSpPr txBox="1"/>
          <p:nvPr/>
        </p:nvSpPr>
        <p:spPr>
          <a:xfrm>
            <a:off x="2420156" y="3944106"/>
            <a:ext cx="2514600" cy="338554"/>
          </a:xfrm>
          <a:prstGeom prst="rect">
            <a:avLst/>
          </a:prstGeom>
          <a:noFill/>
        </p:spPr>
        <p:txBody>
          <a:bodyPr wrap="square" rtlCol="0">
            <a:spAutoFit/>
          </a:bodyPr>
          <a:lstStyle/>
          <a:p>
            <a:r>
              <a:rPr lang="es-MX" sz="1600" dirty="0"/>
              <a:t>Buzón Tributario de </a:t>
            </a:r>
            <a:r>
              <a:rPr lang="es-MX" sz="1600" dirty="0" err="1"/>
              <a:t>InfoSAT</a:t>
            </a:r>
            <a:endParaRPr lang="es-419" sz="1600" dirty="0"/>
          </a:p>
        </p:txBody>
      </p:sp>
      <p:sp>
        <p:nvSpPr>
          <p:cNvPr id="10" name="CuadroTexto 9">
            <a:extLst>
              <a:ext uri="{FF2B5EF4-FFF2-40B4-BE49-F238E27FC236}">
                <a16:creationId xmlns:a16="http://schemas.microsoft.com/office/drawing/2014/main" id="{D04BACDE-4136-4593-9163-BBB8BC2B5362}"/>
              </a:ext>
            </a:extLst>
          </p:cNvPr>
          <p:cNvSpPr txBox="1"/>
          <p:nvPr/>
        </p:nvSpPr>
        <p:spPr>
          <a:xfrm>
            <a:off x="6553200" y="3826108"/>
            <a:ext cx="2514600" cy="338554"/>
          </a:xfrm>
          <a:prstGeom prst="rect">
            <a:avLst/>
          </a:prstGeom>
          <a:noFill/>
        </p:spPr>
        <p:txBody>
          <a:bodyPr wrap="square" rtlCol="0">
            <a:spAutoFit/>
          </a:bodyPr>
          <a:lstStyle/>
          <a:p>
            <a:pPr algn="ctr"/>
            <a:r>
              <a:rPr lang="es-MX" sz="1600" dirty="0"/>
              <a:t>Consoft </a:t>
            </a:r>
            <a:r>
              <a:rPr lang="es-MX" sz="1600" dirty="0" err="1"/>
              <a:t>Corp</a:t>
            </a:r>
            <a:endParaRPr lang="es-419" sz="1600" dirty="0"/>
          </a:p>
        </p:txBody>
      </p:sp>
      <p:pic>
        <p:nvPicPr>
          <p:cNvPr id="13" name="Imagen 12">
            <a:extLst>
              <a:ext uri="{FF2B5EF4-FFF2-40B4-BE49-F238E27FC236}">
                <a16:creationId xmlns:a16="http://schemas.microsoft.com/office/drawing/2014/main" id="{05F76907-FBD6-4A19-90BB-839795037D09}"/>
              </a:ext>
            </a:extLst>
          </p:cNvPr>
          <p:cNvPicPr>
            <a:picLocks noChangeAspect="1"/>
          </p:cNvPicPr>
          <p:nvPr/>
        </p:nvPicPr>
        <p:blipFill>
          <a:blip r:embed="rId3"/>
          <a:stretch>
            <a:fillRect/>
          </a:stretch>
        </p:blipFill>
        <p:spPr>
          <a:xfrm>
            <a:off x="6060140" y="1232626"/>
            <a:ext cx="4101086" cy="2593482"/>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17961299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ítulo 5">
            <a:extLst>
              <a:ext uri="{FF2B5EF4-FFF2-40B4-BE49-F238E27FC236}">
                <a16:creationId xmlns:a16="http://schemas.microsoft.com/office/drawing/2014/main" id="{6DE48EE5-10F3-4E12-AE43-60351BE81B9A}"/>
              </a:ext>
            </a:extLst>
          </p:cNvPr>
          <p:cNvSpPr>
            <a:spLocks noGrp="1"/>
          </p:cNvSpPr>
          <p:nvPr>
            <p:ph type="subTitle" idx="4"/>
          </p:nvPr>
        </p:nvSpPr>
        <p:spPr>
          <a:xfrm>
            <a:off x="533400" y="2147180"/>
            <a:ext cx="6995493" cy="553998"/>
          </a:xfrm>
        </p:spPr>
        <p:txBody>
          <a:bodyPr/>
          <a:lstStyle/>
          <a:p>
            <a:pPr marL="0" lvl="3" algn="just"/>
            <a:r>
              <a:rPr lang="es-MX" dirty="0"/>
              <a:t>Es un reporte que permite conocer el estatus de todas las devoluciones de IVA(saldo a favor) solicitadas al SAT y los acreditamientos de saldos a favor.</a:t>
            </a:r>
          </a:p>
        </p:txBody>
      </p:sp>
      <p:sp>
        <p:nvSpPr>
          <p:cNvPr id="8" name="Título 5">
            <a:extLst>
              <a:ext uri="{FF2B5EF4-FFF2-40B4-BE49-F238E27FC236}">
                <a16:creationId xmlns:a16="http://schemas.microsoft.com/office/drawing/2014/main" id="{E41F089C-ECDC-4715-ACC4-04E7267AED6F}"/>
              </a:ext>
            </a:extLst>
          </p:cNvPr>
          <p:cNvSpPr txBox="1">
            <a:spLocks/>
          </p:cNvSpPr>
          <p:nvPr/>
        </p:nvSpPr>
        <p:spPr>
          <a:xfrm>
            <a:off x="663702" y="381000"/>
            <a:ext cx="8730995" cy="677108"/>
          </a:xfrm>
          <a:prstGeom prst="rect">
            <a:avLst/>
          </a:prstGeom>
        </p:spPr>
        <p:txBody>
          <a:bodyPr wrap="square" lIns="0" tIns="0" rIns="0" bIns="0">
            <a:spAutoFit/>
          </a:bodyPr>
          <a:lstStyle>
            <a:lvl1pPr>
              <a:defRPr sz="4400" b="0" i="0">
                <a:solidFill>
                  <a:schemeClr val="tx1"/>
                </a:solidFill>
                <a:latin typeface="Calibri Light"/>
                <a:ea typeface="+mj-ea"/>
                <a:cs typeface="Calibri Light"/>
              </a:defRPr>
            </a:lvl1pPr>
          </a:lstStyle>
          <a:p>
            <a:r>
              <a:rPr lang="es-MX" kern="0" dirty="0"/>
              <a:t>El semáforo del IVA</a:t>
            </a:r>
          </a:p>
        </p:txBody>
      </p:sp>
      <p:pic>
        <p:nvPicPr>
          <p:cNvPr id="9" name="Picture 4" descr="Es ilegal que se niegue la devolución de IVA porque debe demostrarse el origen de los recursos">
            <a:extLst>
              <a:ext uri="{FF2B5EF4-FFF2-40B4-BE49-F238E27FC236}">
                <a16:creationId xmlns:a16="http://schemas.microsoft.com/office/drawing/2014/main" id="{EFE79469-5A98-48E9-8D7F-A49F58122D7D}"/>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r="-646" b="-1645"/>
          <a:stretch/>
        </p:blipFill>
        <p:spPr bwMode="auto">
          <a:xfrm>
            <a:off x="8030817" y="1696359"/>
            <a:ext cx="3048000" cy="1732641"/>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13468388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5">
            <a:extLst>
              <a:ext uri="{FF2B5EF4-FFF2-40B4-BE49-F238E27FC236}">
                <a16:creationId xmlns:a16="http://schemas.microsoft.com/office/drawing/2014/main" id="{E41F089C-ECDC-4715-ACC4-04E7267AED6F}"/>
              </a:ext>
            </a:extLst>
          </p:cNvPr>
          <p:cNvSpPr txBox="1">
            <a:spLocks/>
          </p:cNvSpPr>
          <p:nvPr/>
        </p:nvSpPr>
        <p:spPr>
          <a:xfrm>
            <a:off x="533400" y="109750"/>
            <a:ext cx="10164417" cy="677108"/>
          </a:xfrm>
          <a:prstGeom prst="rect">
            <a:avLst/>
          </a:prstGeom>
        </p:spPr>
        <p:txBody>
          <a:bodyPr wrap="square" lIns="0" tIns="0" rIns="0" bIns="0">
            <a:spAutoFit/>
          </a:bodyPr>
          <a:lstStyle>
            <a:lvl1pPr>
              <a:defRPr sz="4400" b="0" i="0">
                <a:solidFill>
                  <a:schemeClr val="tx1"/>
                </a:solidFill>
                <a:latin typeface="Calibri Light"/>
                <a:ea typeface="+mj-ea"/>
                <a:cs typeface="Calibri Light"/>
              </a:defRPr>
            </a:lvl1pPr>
          </a:lstStyle>
          <a:p>
            <a:r>
              <a:rPr lang="es-MX" kern="0" dirty="0"/>
              <a:t>Proceso de Solicitud de Devolución de IVA</a:t>
            </a:r>
          </a:p>
        </p:txBody>
      </p:sp>
      <p:pic>
        <p:nvPicPr>
          <p:cNvPr id="1028" name="Picture 4" descr="Es ilegal que se niegue la devolución de IVA porque debe demostrarse el origen de los recursos">
            <a:extLst>
              <a:ext uri="{FF2B5EF4-FFF2-40B4-BE49-F238E27FC236}">
                <a16:creationId xmlns:a16="http://schemas.microsoft.com/office/drawing/2014/main" id="{145FF9EC-903C-48DD-8459-AC0664694BC1}"/>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r="24230"/>
          <a:stretch/>
        </p:blipFill>
        <p:spPr bwMode="auto">
          <a:xfrm>
            <a:off x="6176336" y="1867697"/>
            <a:ext cx="2294641" cy="170459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1030" name="Picture 6" descr="Estatus que puede tener tu declaración anual 2019 de personas físicas">
            <a:extLst>
              <a:ext uri="{FF2B5EF4-FFF2-40B4-BE49-F238E27FC236}">
                <a16:creationId xmlns:a16="http://schemas.microsoft.com/office/drawing/2014/main" id="{6DB40B7C-D1B1-453D-96E5-87F7DFDFD49B}"/>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36666"/>
          <a:stretch/>
        </p:blipFill>
        <p:spPr bwMode="auto">
          <a:xfrm>
            <a:off x="8991600" y="1430923"/>
            <a:ext cx="2971800" cy="2606843"/>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1032" name="Picture 8" descr="El SAT aclara 25 dudas sobre la declaración anual de personas morales 2020">
            <a:extLst>
              <a:ext uri="{FF2B5EF4-FFF2-40B4-BE49-F238E27FC236}">
                <a16:creationId xmlns:a16="http://schemas.microsoft.com/office/drawing/2014/main" id="{C367797B-715A-4FD7-BB2A-2DD0D3CCBFB6}"/>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098256" y="1614703"/>
            <a:ext cx="1999901" cy="1960624"/>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a:solidFill>
                  <a:srgbClr val="FFFFFF"/>
                </a:solidFill>
              </a14:hiddenFill>
            </a:ext>
          </a:extLst>
        </p:spPr>
      </p:pic>
      <p:sp>
        <p:nvSpPr>
          <p:cNvPr id="3" name="Rombo 2">
            <a:extLst>
              <a:ext uri="{FF2B5EF4-FFF2-40B4-BE49-F238E27FC236}">
                <a16:creationId xmlns:a16="http://schemas.microsoft.com/office/drawing/2014/main" id="{D72AFDFE-7968-44BA-84A2-A14B7EA4E6E5}"/>
              </a:ext>
            </a:extLst>
          </p:cNvPr>
          <p:cNvSpPr/>
          <p:nvPr/>
        </p:nvSpPr>
        <p:spPr>
          <a:xfrm>
            <a:off x="3263536" y="4008522"/>
            <a:ext cx="1685927" cy="1447800"/>
          </a:xfrm>
          <a:prstGeom prst="diamond">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es-MX" dirty="0"/>
              <a:t>¿Saldo a Favor?</a:t>
            </a:r>
            <a:endParaRPr lang="es-419" dirty="0"/>
          </a:p>
        </p:txBody>
      </p:sp>
      <p:cxnSp>
        <p:nvCxnSpPr>
          <p:cNvPr id="10" name="Conector recto de flecha 9">
            <a:extLst>
              <a:ext uri="{FF2B5EF4-FFF2-40B4-BE49-F238E27FC236}">
                <a16:creationId xmlns:a16="http://schemas.microsoft.com/office/drawing/2014/main" id="{8589BDF6-BC40-449E-A8CE-C79B552E6102}"/>
              </a:ext>
            </a:extLst>
          </p:cNvPr>
          <p:cNvCxnSpPr>
            <a:cxnSpLocks/>
            <a:stCxn id="1032" idx="4"/>
            <a:endCxn id="3" idx="0"/>
          </p:cNvCxnSpPr>
          <p:nvPr/>
        </p:nvCxnSpPr>
        <p:spPr>
          <a:xfrm>
            <a:off x="4098207" y="3575327"/>
            <a:ext cx="8293" cy="433195"/>
          </a:xfrm>
          <a:prstGeom prst="straightConnector1">
            <a:avLst/>
          </a:prstGeom>
          <a:ln w="57150" cap="flat" cmpd="sng" algn="ctr">
            <a:solidFill>
              <a:schemeClr val="accent3"/>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53" name="Conector recto de flecha 52">
            <a:extLst>
              <a:ext uri="{FF2B5EF4-FFF2-40B4-BE49-F238E27FC236}">
                <a16:creationId xmlns:a16="http://schemas.microsoft.com/office/drawing/2014/main" id="{C31876FF-9C4C-42E2-9DB0-EFC4673CC477}"/>
              </a:ext>
            </a:extLst>
          </p:cNvPr>
          <p:cNvCxnSpPr>
            <a:stCxn id="1028" idx="3"/>
            <a:endCxn id="1030" idx="1"/>
          </p:cNvCxnSpPr>
          <p:nvPr/>
        </p:nvCxnSpPr>
        <p:spPr>
          <a:xfrm>
            <a:off x="8470977" y="2719992"/>
            <a:ext cx="520623" cy="14353"/>
          </a:xfrm>
          <a:prstGeom prst="straightConnector1">
            <a:avLst/>
          </a:prstGeom>
          <a:ln w="57150" cap="flat" cmpd="sng" algn="ctr">
            <a:solidFill>
              <a:schemeClr val="accent3"/>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55" name="CuadroTexto 54">
            <a:extLst>
              <a:ext uri="{FF2B5EF4-FFF2-40B4-BE49-F238E27FC236}">
                <a16:creationId xmlns:a16="http://schemas.microsoft.com/office/drawing/2014/main" id="{3AAD51E2-A9D8-4C10-8A61-8FC3E5C56C98}"/>
              </a:ext>
            </a:extLst>
          </p:cNvPr>
          <p:cNvSpPr txBox="1"/>
          <p:nvPr/>
        </p:nvSpPr>
        <p:spPr>
          <a:xfrm>
            <a:off x="5145124" y="4283520"/>
            <a:ext cx="685800" cy="369332"/>
          </a:xfrm>
          <a:prstGeom prst="rect">
            <a:avLst/>
          </a:prstGeom>
          <a:noFill/>
        </p:spPr>
        <p:txBody>
          <a:bodyPr wrap="square" rtlCol="0">
            <a:spAutoFit/>
          </a:bodyPr>
          <a:lstStyle/>
          <a:p>
            <a:r>
              <a:rPr lang="es-MX" dirty="0"/>
              <a:t>Si</a:t>
            </a:r>
            <a:endParaRPr lang="es-419" dirty="0"/>
          </a:p>
        </p:txBody>
      </p:sp>
      <p:sp>
        <p:nvSpPr>
          <p:cNvPr id="60" name="CuadroTexto 59">
            <a:extLst>
              <a:ext uri="{FF2B5EF4-FFF2-40B4-BE49-F238E27FC236}">
                <a16:creationId xmlns:a16="http://schemas.microsoft.com/office/drawing/2014/main" id="{565E938D-7C18-4BAA-8501-BA5BE63D091E}"/>
              </a:ext>
            </a:extLst>
          </p:cNvPr>
          <p:cNvSpPr txBox="1"/>
          <p:nvPr/>
        </p:nvSpPr>
        <p:spPr>
          <a:xfrm>
            <a:off x="2570128" y="1250696"/>
            <a:ext cx="3021996" cy="338554"/>
          </a:xfrm>
          <a:prstGeom prst="rect">
            <a:avLst/>
          </a:prstGeom>
          <a:noFill/>
        </p:spPr>
        <p:txBody>
          <a:bodyPr wrap="square" rtlCol="0">
            <a:spAutoFit/>
          </a:bodyPr>
          <a:lstStyle/>
          <a:p>
            <a:pPr algn="ctr"/>
            <a:r>
              <a:rPr lang="es-MX" sz="1600" dirty="0"/>
              <a:t>Presenta la declaración mensual</a:t>
            </a:r>
            <a:endParaRPr lang="es-419" sz="1600" dirty="0"/>
          </a:p>
        </p:txBody>
      </p:sp>
      <p:sp>
        <p:nvSpPr>
          <p:cNvPr id="67" name="CuadroTexto 66">
            <a:extLst>
              <a:ext uri="{FF2B5EF4-FFF2-40B4-BE49-F238E27FC236}">
                <a16:creationId xmlns:a16="http://schemas.microsoft.com/office/drawing/2014/main" id="{9A59BB5E-BB2F-4F26-A765-D6DF2D3D90D2}"/>
              </a:ext>
            </a:extLst>
          </p:cNvPr>
          <p:cNvSpPr txBox="1"/>
          <p:nvPr/>
        </p:nvSpPr>
        <p:spPr>
          <a:xfrm>
            <a:off x="363731" y="1261646"/>
            <a:ext cx="2514600" cy="338554"/>
          </a:xfrm>
          <a:prstGeom prst="rect">
            <a:avLst/>
          </a:prstGeom>
          <a:noFill/>
        </p:spPr>
        <p:txBody>
          <a:bodyPr wrap="square" rtlCol="0">
            <a:spAutoFit/>
          </a:bodyPr>
          <a:lstStyle/>
          <a:p>
            <a:r>
              <a:rPr lang="es-MX" sz="1600" dirty="0"/>
              <a:t>Buzón Tributario del SAT</a:t>
            </a:r>
            <a:endParaRPr lang="es-419" sz="1600" dirty="0"/>
          </a:p>
        </p:txBody>
      </p:sp>
      <p:cxnSp>
        <p:nvCxnSpPr>
          <p:cNvPr id="100" name="Conector recto de flecha 99">
            <a:extLst>
              <a:ext uri="{FF2B5EF4-FFF2-40B4-BE49-F238E27FC236}">
                <a16:creationId xmlns:a16="http://schemas.microsoft.com/office/drawing/2014/main" id="{A62C60E4-018B-4A7D-9DC8-D495AD98A92E}"/>
              </a:ext>
            </a:extLst>
          </p:cNvPr>
          <p:cNvCxnSpPr>
            <a:cxnSpLocks/>
            <a:stCxn id="1036" idx="6"/>
            <a:endCxn id="1032" idx="2"/>
          </p:cNvCxnSpPr>
          <p:nvPr/>
        </p:nvCxnSpPr>
        <p:spPr>
          <a:xfrm>
            <a:off x="2492439" y="2591975"/>
            <a:ext cx="605817" cy="3040"/>
          </a:xfrm>
          <a:prstGeom prst="straightConnector1">
            <a:avLst/>
          </a:prstGeom>
          <a:ln w="57150" cap="flat" cmpd="sng" algn="ctr">
            <a:solidFill>
              <a:schemeClr val="accent3"/>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pic>
        <p:nvPicPr>
          <p:cNvPr id="1036" name="Picture 12" descr="Maya Contadores SC">
            <a:extLst>
              <a:ext uri="{FF2B5EF4-FFF2-40B4-BE49-F238E27FC236}">
                <a16:creationId xmlns:a16="http://schemas.microsoft.com/office/drawing/2014/main" id="{8F4A776B-ECF5-4515-A1A8-43778F7A745B}"/>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68600" y="1611663"/>
            <a:ext cx="2123839" cy="1960624"/>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a:solidFill>
                  <a:srgbClr val="FFFFFF"/>
                </a:solidFill>
              </a14:hiddenFill>
            </a:ext>
          </a:extLst>
        </p:spPr>
      </p:pic>
      <p:pic>
        <p:nvPicPr>
          <p:cNvPr id="1038" name="Picture 14" descr="Qué Es El IVA Acreditable? - Todo CFDI">
            <a:extLst>
              <a:ext uri="{FF2B5EF4-FFF2-40B4-BE49-F238E27FC236}">
                <a16:creationId xmlns:a16="http://schemas.microsoft.com/office/drawing/2014/main" id="{26EA57F1-AD9A-4F0A-A567-ADB225612268}"/>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176336" y="4953000"/>
            <a:ext cx="2321298" cy="1507182"/>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cxnSp>
        <p:nvCxnSpPr>
          <p:cNvPr id="111" name="Conector: angular 110">
            <a:extLst>
              <a:ext uri="{FF2B5EF4-FFF2-40B4-BE49-F238E27FC236}">
                <a16:creationId xmlns:a16="http://schemas.microsoft.com/office/drawing/2014/main" id="{9EB22313-230E-4E04-A915-2A3B981B2E9E}"/>
              </a:ext>
            </a:extLst>
          </p:cNvPr>
          <p:cNvCxnSpPr>
            <a:stCxn id="3" idx="3"/>
            <a:endCxn id="1028" idx="1"/>
          </p:cNvCxnSpPr>
          <p:nvPr/>
        </p:nvCxnSpPr>
        <p:spPr>
          <a:xfrm flipV="1">
            <a:off x="4949463" y="2719992"/>
            <a:ext cx="1226873" cy="2012430"/>
          </a:xfrm>
          <a:prstGeom prst="bentConnector3">
            <a:avLst/>
          </a:prstGeom>
          <a:ln w="57150">
            <a:tailEnd type="triangle"/>
          </a:ln>
        </p:spPr>
        <p:style>
          <a:lnRef idx="1">
            <a:schemeClr val="accent3"/>
          </a:lnRef>
          <a:fillRef idx="0">
            <a:schemeClr val="accent3"/>
          </a:fillRef>
          <a:effectRef idx="0">
            <a:schemeClr val="accent3"/>
          </a:effectRef>
          <a:fontRef idx="minor">
            <a:schemeClr val="tx1"/>
          </a:fontRef>
        </p:style>
      </p:cxnSp>
      <p:cxnSp>
        <p:nvCxnSpPr>
          <p:cNvPr id="113" name="Conector: angular 112">
            <a:extLst>
              <a:ext uri="{FF2B5EF4-FFF2-40B4-BE49-F238E27FC236}">
                <a16:creationId xmlns:a16="http://schemas.microsoft.com/office/drawing/2014/main" id="{98B92391-D0A3-455E-81BF-D2A4D3253076}"/>
              </a:ext>
            </a:extLst>
          </p:cNvPr>
          <p:cNvCxnSpPr>
            <a:stCxn id="3" idx="3"/>
            <a:endCxn id="1038" idx="1"/>
          </p:cNvCxnSpPr>
          <p:nvPr/>
        </p:nvCxnSpPr>
        <p:spPr>
          <a:xfrm>
            <a:off x="4949463" y="4732422"/>
            <a:ext cx="1226873" cy="974169"/>
          </a:xfrm>
          <a:prstGeom prst="bentConnector3">
            <a:avLst/>
          </a:prstGeom>
          <a:ln w="57150">
            <a:tailEnd type="triangle"/>
          </a:ln>
        </p:spPr>
        <p:style>
          <a:lnRef idx="1">
            <a:schemeClr val="accent3"/>
          </a:lnRef>
          <a:fillRef idx="0">
            <a:schemeClr val="accent3"/>
          </a:fillRef>
          <a:effectRef idx="0">
            <a:schemeClr val="accent3"/>
          </a:effectRef>
          <a:fontRef idx="minor">
            <a:schemeClr val="tx1"/>
          </a:fontRef>
        </p:style>
      </p:cxnSp>
      <p:pic>
        <p:nvPicPr>
          <p:cNvPr id="1026" name="Picture 2" descr="Countdown Timer: Count to Days en App Store">
            <a:extLst>
              <a:ext uri="{FF2B5EF4-FFF2-40B4-BE49-F238E27FC236}">
                <a16:creationId xmlns:a16="http://schemas.microsoft.com/office/drawing/2014/main" id="{51E960E3-ABFB-427B-AA8E-14587B223710}"/>
              </a:ext>
            </a:extLst>
          </p:cNvPr>
          <p:cNvPicPr>
            <a:picLocks noChangeAspect="1" noChangeArrowheads="1"/>
          </p:cNvPicPr>
          <p:nvPr/>
        </p:nvPicPr>
        <p:blipFill rotWithShape="1">
          <a:blip r:embed="rId8" cstate="print">
            <a:extLst>
              <a:ext uri="{28A0092B-C50C-407E-A947-70E740481C1C}">
                <a14:useLocalDpi xmlns:a14="http://schemas.microsoft.com/office/drawing/2010/main" val="0"/>
              </a:ext>
            </a:extLst>
          </a:blip>
          <a:srcRect l="32884" t="16719" r="33343" b="18361"/>
          <a:stretch/>
        </p:blipFill>
        <p:spPr bwMode="auto">
          <a:xfrm>
            <a:off x="8865206" y="1177319"/>
            <a:ext cx="584502" cy="561775"/>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628361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B27F3EB-0E0D-42AD-AD77-1FAF4991FA5E}"/>
              </a:ext>
            </a:extLst>
          </p:cNvPr>
          <p:cNvSpPr>
            <a:spLocks noGrp="1"/>
          </p:cNvSpPr>
          <p:nvPr>
            <p:ph type="title"/>
          </p:nvPr>
        </p:nvSpPr>
        <p:spPr/>
        <p:txBody>
          <a:bodyPr/>
          <a:lstStyle/>
          <a:p>
            <a:endParaRPr lang="es-419"/>
          </a:p>
        </p:txBody>
      </p:sp>
      <p:sp>
        <p:nvSpPr>
          <p:cNvPr id="3" name="Marcador de texto 2">
            <a:extLst>
              <a:ext uri="{FF2B5EF4-FFF2-40B4-BE49-F238E27FC236}">
                <a16:creationId xmlns:a16="http://schemas.microsoft.com/office/drawing/2014/main" id="{470F92E4-CA61-4117-ACE9-D776AF591262}"/>
              </a:ext>
            </a:extLst>
          </p:cNvPr>
          <p:cNvSpPr>
            <a:spLocks noGrp="1"/>
          </p:cNvSpPr>
          <p:nvPr>
            <p:ph type="body" idx="1"/>
          </p:nvPr>
        </p:nvSpPr>
        <p:spPr>
          <a:xfrm>
            <a:off x="609600" y="1577340"/>
            <a:ext cx="10972800" cy="1661993"/>
          </a:xfrm>
        </p:spPr>
        <p:txBody>
          <a:bodyPr/>
          <a:lstStyle/>
          <a:p>
            <a:pPr marL="342900" indent="-342900">
              <a:buFont typeface="+mj-lt"/>
              <a:buAutoNum type="arabicPeriod"/>
            </a:pPr>
            <a:r>
              <a:rPr lang="es-MX" sz="1800" dirty="0"/>
              <a:t>Hacer Declaración Mensual por cada empresa (</a:t>
            </a:r>
            <a:r>
              <a:rPr lang="es-MX" sz="1800" b="1" dirty="0"/>
              <a:t>Humano</a:t>
            </a:r>
            <a:r>
              <a:rPr lang="es-MX" sz="1800" dirty="0"/>
              <a:t>) </a:t>
            </a:r>
            <a:r>
              <a:rPr lang="es-MX" sz="1800" b="1" dirty="0"/>
              <a:t>Nota. Aquí viene si se quiere devolver o acreditar.</a:t>
            </a:r>
          </a:p>
          <a:p>
            <a:pPr marL="342900" indent="-342900">
              <a:buFont typeface="+mj-lt"/>
              <a:buAutoNum type="arabicPeriod"/>
            </a:pPr>
            <a:r>
              <a:rPr lang="es-MX" sz="1800" dirty="0">
                <a:highlight>
                  <a:srgbClr val="FFFF00"/>
                </a:highlight>
              </a:rPr>
              <a:t>Leer la declaración mensual en el buzón tributario (</a:t>
            </a:r>
            <a:r>
              <a:rPr lang="es-MX" sz="1800" b="1" dirty="0">
                <a:highlight>
                  <a:srgbClr val="FFFF00"/>
                </a:highlight>
              </a:rPr>
              <a:t>proceso automático</a:t>
            </a:r>
            <a:r>
              <a:rPr lang="es-MX" sz="1800" dirty="0">
                <a:highlight>
                  <a:srgbClr val="FFFF00"/>
                </a:highlight>
              </a:rPr>
              <a:t>)</a:t>
            </a:r>
          </a:p>
          <a:p>
            <a:pPr marL="342900" indent="-342900">
              <a:buFont typeface="+mj-lt"/>
              <a:buAutoNum type="arabicPeriod"/>
            </a:pPr>
            <a:r>
              <a:rPr lang="es-MX" sz="1800" dirty="0">
                <a:highlight>
                  <a:srgbClr val="FFFF00"/>
                </a:highlight>
              </a:rPr>
              <a:t>Sacar si existe un IVA para solicitar o acreditar el saldo a favor (</a:t>
            </a:r>
            <a:r>
              <a:rPr lang="es-MX" sz="1800" b="1" dirty="0">
                <a:highlight>
                  <a:srgbClr val="FFFF00"/>
                </a:highlight>
              </a:rPr>
              <a:t>proceso automático</a:t>
            </a:r>
            <a:r>
              <a:rPr lang="es-MX" sz="1800" dirty="0">
                <a:highlight>
                  <a:srgbClr val="FFFF00"/>
                </a:highlight>
              </a:rPr>
              <a:t>)</a:t>
            </a:r>
          </a:p>
          <a:p>
            <a:pPr marL="342900" indent="-342900">
              <a:buFont typeface="+mj-lt"/>
              <a:buAutoNum type="arabicPeriod"/>
            </a:pPr>
            <a:r>
              <a:rPr lang="es-MX" sz="1800" dirty="0">
                <a:highlight>
                  <a:srgbClr val="FFFF00"/>
                </a:highlight>
              </a:rPr>
              <a:t>Llevar un control de saldos de IVA por empresa (</a:t>
            </a:r>
            <a:r>
              <a:rPr lang="es-MX" sz="1800" b="1" dirty="0">
                <a:highlight>
                  <a:srgbClr val="FFFF00"/>
                </a:highlight>
              </a:rPr>
              <a:t>proceso automático</a:t>
            </a:r>
            <a:r>
              <a:rPr lang="es-MX" sz="1800" dirty="0">
                <a:highlight>
                  <a:srgbClr val="FFFF00"/>
                </a:highlight>
              </a:rPr>
              <a:t>)</a:t>
            </a:r>
          </a:p>
          <a:p>
            <a:pPr marL="342900" indent="-342900">
              <a:buFont typeface="+mj-lt"/>
              <a:buAutoNum type="arabicPeriod"/>
            </a:pPr>
            <a:r>
              <a:rPr lang="es-MX" sz="1800" dirty="0"/>
              <a:t>Hacer la solicitud del IVA por cobrar (</a:t>
            </a:r>
            <a:r>
              <a:rPr lang="es-MX" sz="1800" b="1" dirty="0"/>
              <a:t>Humano</a:t>
            </a:r>
            <a:r>
              <a:rPr lang="es-MX" sz="1800" dirty="0"/>
              <a:t>)</a:t>
            </a:r>
          </a:p>
          <a:p>
            <a:pPr marL="342900" indent="-342900">
              <a:buFont typeface="+mj-lt"/>
              <a:buAutoNum type="arabicPeriod"/>
            </a:pPr>
            <a:r>
              <a:rPr lang="es-MX" sz="1800" dirty="0">
                <a:highlight>
                  <a:srgbClr val="FFFF00"/>
                </a:highlight>
              </a:rPr>
              <a:t>Leer del buzón tributario la solicitud del IVA  a cobrar (</a:t>
            </a:r>
            <a:r>
              <a:rPr lang="es-MX" sz="1800" b="1" dirty="0">
                <a:highlight>
                  <a:srgbClr val="FFFF00"/>
                </a:highlight>
              </a:rPr>
              <a:t>Solo la devolución</a:t>
            </a:r>
            <a:r>
              <a:rPr lang="es-MX" sz="1800" dirty="0">
                <a:highlight>
                  <a:srgbClr val="FFFF00"/>
                </a:highlight>
              </a:rPr>
              <a:t>)</a:t>
            </a:r>
            <a:endParaRPr lang="es-419" dirty="0"/>
          </a:p>
        </p:txBody>
      </p:sp>
      <p:sp>
        <p:nvSpPr>
          <p:cNvPr id="4" name="TextBox 3">
            <a:extLst>
              <a:ext uri="{FF2B5EF4-FFF2-40B4-BE49-F238E27FC236}">
                <a16:creationId xmlns:a16="http://schemas.microsoft.com/office/drawing/2014/main" id="{56E1AE83-E233-41FD-930E-02B9D9A93532}"/>
              </a:ext>
            </a:extLst>
          </p:cNvPr>
          <p:cNvSpPr txBox="1"/>
          <p:nvPr/>
        </p:nvSpPr>
        <p:spPr>
          <a:xfrm>
            <a:off x="752212" y="289679"/>
            <a:ext cx="10687575" cy="584775"/>
          </a:xfrm>
          <a:prstGeom prst="rect">
            <a:avLst/>
          </a:prstGeom>
          <a:noFill/>
        </p:spPr>
        <p:txBody>
          <a:bodyPr wrap="square" rtlCol="0">
            <a:spAutoFit/>
          </a:bodyPr>
          <a:ls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s-MX" sz="3200" dirty="0"/>
              <a:t>Pasos antes de la solicitud del IVA por cobrar</a:t>
            </a:r>
          </a:p>
        </p:txBody>
      </p:sp>
    </p:spTree>
    <p:extLst>
      <p:ext uri="{BB962C8B-B14F-4D97-AF65-F5344CB8AC3E}">
        <p14:creationId xmlns:p14="http://schemas.microsoft.com/office/powerpoint/2010/main" val="17602691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B27F3EB-0E0D-42AD-AD77-1FAF4991FA5E}"/>
              </a:ext>
            </a:extLst>
          </p:cNvPr>
          <p:cNvSpPr>
            <a:spLocks noGrp="1"/>
          </p:cNvSpPr>
          <p:nvPr>
            <p:ph type="title"/>
          </p:nvPr>
        </p:nvSpPr>
        <p:spPr/>
        <p:txBody>
          <a:bodyPr/>
          <a:lstStyle/>
          <a:p>
            <a:endParaRPr lang="es-419"/>
          </a:p>
        </p:txBody>
      </p:sp>
      <p:sp>
        <p:nvSpPr>
          <p:cNvPr id="3" name="Marcador de texto 2">
            <a:extLst>
              <a:ext uri="{FF2B5EF4-FFF2-40B4-BE49-F238E27FC236}">
                <a16:creationId xmlns:a16="http://schemas.microsoft.com/office/drawing/2014/main" id="{470F92E4-CA61-4117-ACE9-D776AF591262}"/>
              </a:ext>
            </a:extLst>
          </p:cNvPr>
          <p:cNvSpPr>
            <a:spLocks noGrp="1"/>
          </p:cNvSpPr>
          <p:nvPr>
            <p:ph type="body" idx="1"/>
          </p:nvPr>
        </p:nvSpPr>
        <p:spPr/>
        <p:txBody>
          <a:bodyPr/>
          <a:lstStyle/>
          <a:p>
            <a:endParaRPr lang="es-419" dirty="0"/>
          </a:p>
        </p:txBody>
      </p:sp>
      <p:sp>
        <p:nvSpPr>
          <p:cNvPr id="4" name="TextBox 3">
            <a:extLst>
              <a:ext uri="{FF2B5EF4-FFF2-40B4-BE49-F238E27FC236}">
                <a16:creationId xmlns:a16="http://schemas.microsoft.com/office/drawing/2014/main" id="{56E1AE83-E233-41FD-930E-02B9D9A93532}"/>
              </a:ext>
            </a:extLst>
          </p:cNvPr>
          <p:cNvSpPr txBox="1"/>
          <p:nvPr/>
        </p:nvSpPr>
        <p:spPr>
          <a:xfrm>
            <a:off x="752212" y="289679"/>
            <a:ext cx="10687575" cy="6278642"/>
          </a:xfrm>
          <a:prstGeom prst="rect">
            <a:avLst/>
          </a:prstGeom>
          <a:noFill/>
        </p:spPr>
        <p:txBody>
          <a:bodyPr wrap="square" rtlCol="0">
            <a:spAutoFit/>
          </a:bodyPr>
          <a:ls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s-MX" sz="3200" dirty="0"/>
              <a:t>Solicitud de la devolución del IVA</a:t>
            </a:r>
          </a:p>
          <a:p>
            <a:r>
              <a:rPr lang="es-MX" sz="3200" dirty="0"/>
              <a:t>Procesos:</a:t>
            </a:r>
          </a:p>
          <a:p>
            <a:pPr marL="285750" indent="-285750">
              <a:buFont typeface="Arial" panose="020B0604020202020204" pitchFamily="34" charset="0"/>
              <a:buChar char="•"/>
            </a:pPr>
            <a:r>
              <a:rPr lang="es-MX" sz="1300" b="1" dirty="0"/>
              <a:t>Ejecución</a:t>
            </a:r>
          </a:p>
          <a:p>
            <a:pPr marL="742950" lvl="1" indent="-285750">
              <a:buFont typeface="Arial" panose="020B0604020202020204" pitchFamily="34" charset="0"/>
              <a:buChar char="•"/>
            </a:pPr>
            <a:r>
              <a:rPr lang="es-MX" sz="1300" dirty="0">
                <a:highlight>
                  <a:srgbClr val="FFFF00"/>
                </a:highlight>
              </a:rPr>
              <a:t>Actividad: Solicita devolución</a:t>
            </a:r>
          </a:p>
          <a:p>
            <a:pPr marL="742950" lvl="1" indent="-285750">
              <a:buFont typeface="Arial" panose="020B0604020202020204" pitchFamily="34" charset="0"/>
              <a:buChar char="•"/>
            </a:pPr>
            <a:r>
              <a:rPr lang="es-MX" sz="1300" dirty="0">
                <a:highlight>
                  <a:srgbClr val="FFFF00"/>
                </a:highlight>
              </a:rPr>
              <a:t>Actividad: Registra respuesta solicitud</a:t>
            </a:r>
          </a:p>
          <a:p>
            <a:pPr marL="1200150" lvl="2" indent="-285750">
              <a:buFont typeface="Arial" panose="020B0604020202020204" pitchFamily="34" charset="0"/>
              <a:buChar char="•"/>
            </a:pPr>
            <a:r>
              <a:rPr lang="es-MX" sz="1300" dirty="0">
                <a:highlight>
                  <a:srgbClr val="FFFF00"/>
                </a:highlight>
              </a:rPr>
              <a:t>Decisión: ¿Se depositó?</a:t>
            </a:r>
          </a:p>
          <a:p>
            <a:pPr marL="1657350" lvl="3" indent="-285750">
              <a:buFont typeface="Arial" panose="020B0604020202020204" pitchFamily="34" charset="0"/>
              <a:buChar char="•"/>
            </a:pPr>
            <a:r>
              <a:rPr lang="es-MX" sz="1300" dirty="0">
                <a:highlight>
                  <a:srgbClr val="FFFF00"/>
                </a:highlight>
              </a:rPr>
              <a:t>Acción: Sí</a:t>
            </a:r>
          </a:p>
          <a:p>
            <a:pPr marL="2114550" lvl="4" indent="-285750">
              <a:buFont typeface="Arial" panose="020B0604020202020204" pitchFamily="34" charset="0"/>
              <a:buChar char="•"/>
            </a:pPr>
            <a:r>
              <a:rPr lang="es-MX" sz="1300" dirty="0">
                <a:highlight>
                  <a:srgbClr val="FFFF00"/>
                </a:highlight>
              </a:rPr>
              <a:t>Actividad: Registro Deposito</a:t>
            </a:r>
          </a:p>
          <a:p>
            <a:pPr marL="1657350" lvl="3" indent="-285750">
              <a:buFont typeface="Arial" panose="020B0604020202020204" pitchFamily="34" charset="0"/>
              <a:buChar char="•"/>
            </a:pPr>
            <a:r>
              <a:rPr lang="es-MX" sz="1300" dirty="0">
                <a:highlight>
                  <a:srgbClr val="FFFF00"/>
                </a:highlight>
              </a:rPr>
              <a:t>Acción: Requerimiento 1</a:t>
            </a:r>
          </a:p>
          <a:p>
            <a:pPr marL="2114550" lvl="4" indent="-285750">
              <a:buFont typeface="Arial" panose="020B0604020202020204" pitchFamily="34" charset="0"/>
              <a:buChar char="•"/>
            </a:pPr>
            <a:r>
              <a:rPr lang="es-MX" sz="1300" dirty="0">
                <a:highlight>
                  <a:srgbClr val="FFFF00"/>
                </a:highlight>
              </a:rPr>
              <a:t>Ir a subproceso “Req.1”</a:t>
            </a:r>
          </a:p>
          <a:p>
            <a:pPr marL="1657350" lvl="3" indent="-285750">
              <a:buFont typeface="Arial" panose="020B0604020202020204" pitchFamily="34" charset="0"/>
              <a:buChar char="•"/>
            </a:pPr>
            <a:r>
              <a:rPr lang="es-MX" sz="1300" dirty="0">
                <a:highlight>
                  <a:srgbClr val="FFFF00"/>
                </a:highlight>
              </a:rPr>
              <a:t>Acción: Desistir</a:t>
            </a:r>
          </a:p>
          <a:p>
            <a:pPr marL="2114550" lvl="4" indent="-285750">
              <a:buFont typeface="Arial" panose="020B0604020202020204" pitchFamily="34" charset="0"/>
              <a:buChar char="•"/>
            </a:pPr>
            <a:r>
              <a:rPr lang="es-MX" sz="1300" dirty="0">
                <a:highlight>
                  <a:srgbClr val="FFFF00"/>
                </a:highlight>
              </a:rPr>
              <a:t>Se cierra el incidente</a:t>
            </a:r>
          </a:p>
          <a:p>
            <a:pPr marL="1657350" lvl="3" indent="-285750">
              <a:buFont typeface="Arial" panose="020B0604020202020204" pitchFamily="34" charset="0"/>
              <a:buChar char="•"/>
            </a:pPr>
            <a:r>
              <a:rPr lang="es-MX" sz="1300" dirty="0"/>
              <a:t>Acción: Auditada </a:t>
            </a:r>
            <a:r>
              <a:rPr lang="es-MX" sz="1300" i="1" dirty="0"/>
              <a:t>*(</a:t>
            </a:r>
            <a:r>
              <a:rPr lang="es-MX" sz="1300" b="1" i="1" dirty="0"/>
              <a:t>Humano forzoso</a:t>
            </a:r>
            <a:r>
              <a:rPr lang="es-MX" sz="1300" i="1" dirty="0"/>
              <a:t>)</a:t>
            </a:r>
          </a:p>
          <a:p>
            <a:pPr marL="2114550" lvl="4" indent="-285750">
              <a:buFont typeface="Arial" panose="020B0604020202020204" pitchFamily="34" charset="0"/>
              <a:buChar char="•"/>
            </a:pPr>
            <a:r>
              <a:rPr lang="es-MX" sz="1300" dirty="0"/>
              <a:t>Ir a subproceso “Auditoría”</a:t>
            </a:r>
          </a:p>
          <a:p>
            <a:pPr marL="285750" indent="-285750">
              <a:buFont typeface="Arial" panose="020B0604020202020204" pitchFamily="34" charset="0"/>
              <a:buChar char="•"/>
            </a:pPr>
            <a:r>
              <a:rPr lang="es-MX" sz="1300" b="1" dirty="0"/>
              <a:t>Requerimiento</a:t>
            </a:r>
            <a:r>
              <a:rPr lang="es-MX" sz="1300" dirty="0"/>
              <a:t> 1</a:t>
            </a:r>
          </a:p>
          <a:p>
            <a:pPr marL="742950" lvl="1" indent="-285750">
              <a:buFont typeface="Arial" panose="020B0604020202020204" pitchFamily="34" charset="0"/>
              <a:buChar char="•"/>
            </a:pPr>
            <a:r>
              <a:rPr lang="es-MX" sz="1300" b="1" dirty="0">
                <a:highlight>
                  <a:srgbClr val="FFFF00"/>
                </a:highlight>
              </a:rPr>
              <a:t>Actividad</a:t>
            </a:r>
            <a:r>
              <a:rPr lang="es-MX" sz="1300" dirty="0">
                <a:highlight>
                  <a:srgbClr val="FFFF00"/>
                </a:highlight>
              </a:rPr>
              <a:t>: Contestación del </a:t>
            </a:r>
            <a:r>
              <a:rPr lang="es-MX" sz="1300" dirty="0" err="1">
                <a:highlight>
                  <a:srgbClr val="FFFF00"/>
                </a:highlight>
              </a:rPr>
              <a:t>req</a:t>
            </a:r>
            <a:r>
              <a:rPr lang="es-MX" sz="1300" dirty="0">
                <a:highlight>
                  <a:srgbClr val="FFFF00"/>
                </a:highlight>
              </a:rPr>
              <a:t>. 1</a:t>
            </a:r>
          </a:p>
          <a:p>
            <a:pPr marL="742950" lvl="1" indent="-285750">
              <a:buFont typeface="Arial" panose="020B0604020202020204" pitchFamily="34" charset="0"/>
              <a:buChar char="•"/>
            </a:pPr>
            <a:r>
              <a:rPr lang="es-MX" sz="1300" b="1" dirty="0">
                <a:highlight>
                  <a:srgbClr val="FFFF00"/>
                </a:highlight>
              </a:rPr>
              <a:t>Actividad</a:t>
            </a:r>
            <a:r>
              <a:rPr lang="es-MX" sz="1300" dirty="0">
                <a:highlight>
                  <a:srgbClr val="FFFF00"/>
                </a:highlight>
              </a:rPr>
              <a:t>: Repuesta contestación 1</a:t>
            </a:r>
          </a:p>
          <a:p>
            <a:pPr marL="1200150" lvl="2" indent="-285750">
              <a:buFont typeface="Arial" panose="020B0604020202020204" pitchFamily="34" charset="0"/>
              <a:buChar char="•"/>
            </a:pPr>
            <a:r>
              <a:rPr lang="es-MX" sz="1300" b="1" dirty="0">
                <a:highlight>
                  <a:srgbClr val="FFFF00"/>
                </a:highlight>
              </a:rPr>
              <a:t>Decisión</a:t>
            </a:r>
            <a:r>
              <a:rPr lang="es-MX" sz="1300" dirty="0">
                <a:highlight>
                  <a:srgbClr val="FFFF00"/>
                </a:highlight>
              </a:rPr>
              <a:t>: ¿Se depositó?</a:t>
            </a:r>
          </a:p>
          <a:p>
            <a:pPr marL="1657350" lvl="3" indent="-285750">
              <a:buFont typeface="Arial" panose="020B0604020202020204" pitchFamily="34" charset="0"/>
              <a:buChar char="•"/>
            </a:pPr>
            <a:r>
              <a:rPr lang="es-MX" sz="1300" b="1" dirty="0">
                <a:highlight>
                  <a:srgbClr val="FFFF00"/>
                </a:highlight>
              </a:rPr>
              <a:t>Acción</a:t>
            </a:r>
            <a:r>
              <a:rPr lang="es-MX" sz="1300" dirty="0">
                <a:highlight>
                  <a:srgbClr val="FFFF00"/>
                </a:highlight>
              </a:rPr>
              <a:t>: Sí</a:t>
            </a:r>
          </a:p>
          <a:p>
            <a:pPr marL="2114550" lvl="4" indent="-285750">
              <a:buFont typeface="Arial" panose="020B0604020202020204" pitchFamily="34" charset="0"/>
              <a:buChar char="•"/>
            </a:pPr>
            <a:r>
              <a:rPr lang="es-MX" sz="1300" b="1" dirty="0">
                <a:highlight>
                  <a:srgbClr val="FFFF00"/>
                </a:highlight>
              </a:rPr>
              <a:t>Actividad</a:t>
            </a:r>
            <a:r>
              <a:rPr lang="es-MX" sz="1300" dirty="0">
                <a:highlight>
                  <a:srgbClr val="FFFF00"/>
                </a:highlight>
              </a:rPr>
              <a:t>: Registro Deposito</a:t>
            </a:r>
          </a:p>
          <a:p>
            <a:pPr marL="1657350" lvl="3" indent="-285750">
              <a:buFont typeface="Arial" panose="020B0604020202020204" pitchFamily="34" charset="0"/>
              <a:buChar char="•"/>
            </a:pPr>
            <a:r>
              <a:rPr lang="es-MX" sz="1300" b="1" dirty="0">
                <a:highlight>
                  <a:srgbClr val="FFFF00"/>
                </a:highlight>
              </a:rPr>
              <a:t>Acción</a:t>
            </a:r>
            <a:r>
              <a:rPr lang="es-MX" sz="1300" dirty="0">
                <a:highlight>
                  <a:srgbClr val="FFFF00"/>
                </a:highlight>
              </a:rPr>
              <a:t>: Requerimiento 2</a:t>
            </a:r>
          </a:p>
          <a:p>
            <a:pPr marL="2114550" lvl="4" indent="-285750">
              <a:buFont typeface="Arial" panose="020B0604020202020204" pitchFamily="34" charset="0"/>
              <a:buChar char="•"/>
            </a:pPr>
            <a:r>
              <a:rPr lang="es-MX" sz="1300" dirty="0">
                <a:highlight>
                  <a:srgbClr val="FFFF00"/>
                </a:highlight>
              </a:rPr>
              <a:t>Ir a subproceso “Req.2”</a:t>
            </a:r>
          </a:p>
          <a:p>
            <a:pPr marL="1657350" lvl="3" indent="-285750">
              <a:buFont typeface="Arial" panose="020B0604020202020204" pitchFamily="34" charset="0"/>
              <a:buChar char="•"/>
            </a:pPr>
            <a:r>
              <a:rPr lang="es-MX" sz="1300" b="1" dirty="0">
                <a:highlight>
                  <a:srgbClr val="FFFF00"/>
                </a:highlight>
              </a:rPr>
              <a:t>Acción</a:t>
            </a:r>
            <a:r>
              <a:rPr lang="es-MX" sz="1300" dirty="0">
                <a:highlight>
                  <a:srgbClr val="FFFF00"/>
                </a:highlight>
              </a:rPr>
              <a:t>: Desistir</a:t>
            </a:r>
          </a:p>
          <a:p>
            <a:pPr marL="2114550" lvl="4" indent="-285750">
              <a:buFont typeface="Arial" panose="020B0604020202020204" pitchFamily="34" charset="0"/>
              <a:buChar char="•"/>
            </a:pPr>
            <a:r>
              <a:rPr lang="es-MX" sz="1300" dirty="0">
                <a:highlight>
                  <a:srgbClr val="FFFF00"/>
                </a:highlight>
              </a:rPr>
              <a:t>Se cierra el incidente</a:t>
            </a:r>
          </a:p>
          <a:p>
            <a:pPr marL="1657350" lvl="3" indent="-285750">
              <a:buFont typeface="Arial" panose="020B0604020202020204" pitchFamily="34" charset="0"/>
              <a:buChar char="•"/>
            </a:pPr>
            <a:r>
              <a:rPr lang="es-MX" sz="1300" b="1" dirty="0"/>
              <a:t>Acción</a:t>
            </a:r>
            <a:r>
              <a:rPr lang="es-MX" sz="1300" dirty="0"/>
              <a:t>: Auditada </a:t>
            </a:r>
            <a:r>
              <a:rPr lang="es-MX" sz="1300" i="1" dirty="0"/>
              <a:t>*(</a:t>
            </a:r>
            <a:r>
              <a:rPr lang="es-MX" sz="1300" b="1" i="1" dirty="0"/>
              <a:t>Humano forzoso</a:t>
            </a:r>
            <a:r>
              <a:rPr lang="es-MX" sz="1300" i="1" dirty="0"/>
              <a:t>)</a:t>
            </a:r>
          </a:p>
          <a:p>
            <a:pPr marL="2114550" lvl="4" indent="-285750">
              <a:buFont typeface="Arial" panose="020B0604020202020204" pitchFamily="34" charset="0"/>
              <a:buChar char="•"/>
            </a:pPr>
            <a:r>
              <a:rPr lang="es-MX" sz="1300" dirty="0"/>
              <a:t>Ir a subproceso “Auditoría”</a:t>
            </a:r>
            <a:endParaRPr lang="es-MX" sz="1300" dirty="0">
              <a:highlight>
                <a:srgbClr val="FFFF00"/>
              </a:highlight>
            </a:endParaRPr>
          </a:p>
          <a:p>
            <a:pPr marL="1657350" lvl="3" indent="-285750">
              <a:buFont typeface="Arial" panose="020B0604020202020204" pitchFamily="34" charset="0"/>
              <a:buChar char="•"/>
            </a:pPr>
            <a:r>
              <a:rPr lang="es-MX" sz="1300" b="1" dirty="0">
                <a:highlight>
                  <a:srgbClr val="FFFF00"/>
                </a:highlight>
              </a:rPr>
              <a:t>Acción</a:t>
            </a:r>
            <a:r>
              <a:rPr lang="es-MX" sz="1300" dirty="0">
                <a:highlight>
                  <a:srgbClr val="FFFF00"/>
                </a:highlight>
              </a:rPr>
              <a:t>: Negada</a:t>
            </a:r>
          </a:p>
          <a:p>
            <a:pPr marL="2114550" lvl="4" indent="-285750">
              <a:buFont typeface="Arial" panose="020B0604020202020204" pitchFamily="34" charset="0"/>
              <a:buChar char="•"/>
            </a:pPr>
            <a:r>
              <a:rPr lang="es-MX" sz="1300" dirty="0">
                <a:highlight>
                  <a:srgbClr val="FFFF00"/>
                </a:highlight>
              </a:rPr>
              <a:t>Ir a subproceso “Negación”</a:t>
            </a:r>
            <a:endParaRPr lang="es-MX" sz="1300" dirty="0"/>
          </a:p>
        </p:txBody>
      </p:sp>
      <p:sp>
        <p:nvSpPr>
          <p:cNvPr id="5" name="TextBox 4">
            <a:extLst>
              <a:ext uri="{FF2B5EF4-FFF2-40B4-BE49-F238E27FC236}">
                <a16:creationId xmlns:a16="http://schemas.microsoft.com/office/drawing/2014/main" id="{E8507E4F-7DA5-420F-ACA9-B04DAA142066}"/>
              </a:ext>
            </a:extLst>
          </p:cNvPr>
          <p:cNvSpPr txBox="1"/>
          <p:nvPr/>
        </p:nvSpPr>
        <p:spPr>
          <a:xfrm>
            <a:off x="6234416" y="1354332"/>
            <a:ext cx="5276677" cy="6170920"/>
          </a:xfrm>
          <a:prstGeom prst="rect">
            <a:avLst/>
          </a:prstGeom>
          <a:noFill/>
        </p:spPr>
        <p:txBody>
          <a:bodyPr wrap="square" rtlCol="0">
            <a:spAutoFit/>
          </a:bodyPr>
          <a:ls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indent="-285750">
              <a:buFont typeface="Arial" panose="020B0604020202020204" pitchFamily="34" charset="0"/>
              <a:buChar char="•"/>
            </a:pPr>
            <a:r>
              <a:rPr lang="es-MX" sz="1300" b="1" dirty="0"/>
              <a:t>Requerimiento 2</a:t>
            </a:r>
          </a:p>
          <a:p>
            <a:pPr marL="742950" lvl="1" indent="-285750">
              <a:buFont typeface="Arial" panose="020B0604020202020204" pitchFamily="34" charset="0"/>
              <a:buChar char="•"/>
            </a:pPr>
            <a:r>
              <a:rPr lang="es-MX" sz="1300" b="1" dirty="0">
                <a:highlight>
                  <a:srgbClr val="FFFF00"/>
                </a:highlight>
              </a:rPr>
              <a:t>Actividad</a:t>
            </a:r>
            <a:r>
              <a:rPr lang="es-MX" sz="1300" dirty="0">
                <a:highlight>
                  <a:srgbClr val="FFFF00"/>
                </a:highlight>
              </a:rPr>
              <a:t>: Contestación del </a:t>
            </a:r>
            <a:r>
              <a:rPr lang="es-MX" sz="1300" dirty="0" err="1">
                <a:highlight>
                  <a:srgbClr val="FFFF00"/>
                </a:highlight>
              </a:rPr>
              <a:t>req</a:t>
            </a:r>
            <a:r>
              <a:rPr lang="es-MX" sz="1300" dirty="0">
                <a:highlight>
                  <a:srgbClr val="FFFF00"/>
                </a:highlight>
              </a:rPr>
              <a:t>. 2</a:t>
            </a:r>
          </a:p>
          <a:p>
            <a:pPr marL="742950" lvl="1" indent="-285750">
              <a:buFont typeface="Arial" panose="020B0604020202020204" pitchFamily="34" charset="0"/>
              <a:buChar char="•"/>
            </a:pPr>
            <a:r>
              <a:rPr lang="es-MX" sz="1300" b="1" dirty="0">
                <a:highlight>
                  <a:srgbClr val="FFFF00"/>
                </a:highlight>
              </a:rPr>
              <a:t>Actividad</a:t>
            </a:r>
            <a:r>
              <a:rPr lang="es-MX" sz="1300" dirty="0">
                <a:highlight>
                  <a:srgbClr val="FFFF00"/>
                </a:highlight>
              </a:rPr>
              <a:t>: Repuesta contestación 2</a:t>
            </a:r>
          </a:p>
          <a:p>
            <a:pPr marL="1200150" lvl="2" indent="-285750">
              <a:buFont typeface="Arial" panose="020B0604020202020204" pitchFamily="34" charset="0"/>
              <a:buChar char="•"/>
            </a:pPr>
            <a:r>
              <a:rPr lang="es-MX" sz="1300" b="1" dirty="0">
                <a:highlight>
                  <a:srgbClr val="FFFF00"/>
                </a:highlight>
              </a:rPr>
              <a:t>Decisión</a:t>
            </a:r>
            <a:r>
              <a:rPr lang="es-MX" sz="1300" dirty="0">
                <a:highlight>
                  <a:srgbClr val="FFFF00"/>
                </a:highlight>
              </a:rPr>
              <a:t>: ¿Se depositó?</a:t>
            </a:r>
          </a:p>
          <a:p>
            <a:pPr marL="1657350" lvl="3" indent="-285750">
              <a:buFont typeface="Arial" panose="020B0604020202020204" pitchFamily="34" charset="0"/>
              <a:buChar char="•"/>
            </a:pPr>
            <a:r>
              <a:rPr lang="es-MX" sz="1300" b="1" dirty="0">
                <a:highlight>
                  <a:srgbClr val="FFFF00"/>
                </a:highlight>
              </a:rPr>
              <a:t>Acción</a:t>
            </a:r>
            <a:r>
              <a:rPr lang="es-MX" sz="1300" dirty="0">
                <a:highlight>
                  <a:srgbClr val="FFFF00"/>
                </a:highlight>
              </a:rPr>
              <a:t>: Sí</a:t>
            </a:r>
          </a:p>
          <a:p>
            <a:pPr marL="2114550" lvl="4" indent="-285750">
              <a:buFont typeface="Arial" panose="020B0604020202020204" pitchFamily="34" charset="0"/>
              <a:buChar char="•"/>
            </a:pPr>
            <a:r>
              <a:rPr lang="es-MX" sz="1300" b="1" dirty="0">
                <a:highlight>
                  <a:srgbClr val="FFFF00"/>
                </a:highlight>
              </a:rPr>
              <a:t>Actividad</a:t>
            </a:r>
            <a:r>
              <a:rPr lang="es-MX" sz="1300" dirty="0">
                <a:highlight>
                  <a:srgbClr val="FFFF00"/>
                </a:highlight>
              </a:rPr>
              <a:t>: Registro Deposito</a:t>
            </a:r>
          </a:p>
          <a:p>
            <a:pPr marL="1657350" lvl="3" indent="-285750">
              <a:buFont typeface="Arial" panose="020B0604020202020204" pitchFamily="34" charset="0"/>
              <a:buChar char="•"/>
            </a:pPr>
            <a:r>
              <a:rPr lang="es-MX" sz="1300" b="1" dirty="0">
                <a:highlight>
                  <a:srgbClr val="FFFF00"/>
                </a:highlight>
              </a:rPr>
              <a:t>Acción</a:t>
            </a:r>
            <a:r>
              <a:rPr lang="es-MX" sz="1300" dirty="0">
                <a:highlight>
                  <a:srgbClr val="FFFF00"/>
                </a:highlight>
              </a:rPr>
              <a:t>: Desistir</a:t>
            </a:r>
          </a:p>
          <a:p>
            <a:pPr marL="2114550" lvl="4" indent="-285750">
              <a:buFont typeface="Arial" panose="020B0604020202020204" pitchFamily="34" charset="0"/>
              <a:buChar char="•"/>
            </a:pPr>
            <a:r>
              <a:rPr lang="es-MX" sz="1300" dirty="0">
                <a:highlight>
                  <a:srgbClr val="FFFF00"/>
                </a:highlight>
              </a:rPr>
              <a:t>Se cierra el incidente</a:t>
            </a:r>
          </a:p>
          <a:p>
            <a:pPr marL="1657350" lvl="3" indent="-285750">
              <a:buFont typeface="Arial" panose="020B0604020202020204" pitchFamily="34" charset="0"/>
              <a:buChar char="•"/>
            </a:pPr>
            <a:r>
              <a:rPr lang="es-MX" sz="1300" b="1" dirty="0"/>
              <a:t>Acción</a:t>
            </a:r>
            <a:r>
              <a:rPr lang="es-MX" sz="1300" dirty="0"/>
              <a:t>: Auditada </a:t>
            </a:r>
            <a:r>
              <a:rPr lang="es-MX" sz="1300" i="1" dirty="0"/>
              <a:t>*(</a:t>
            </a:r>
            <a:r>
              <a:rPr lang="es-MX" sz="1300" b="1" i="1" dirty="0"/>
              <a:t>Humano forzoso</a:t>
            </a:r>
            <a:r>
              <a:rPr lang="es-MX" sz="1300" i="1" dirty="0"/>
              <a:t>)</a:t>
            </a:r>
          </a:p>
          <a:p>
            <a:pPr marL="2114550" lvl="4" indent="-285750">
              <a:buFont typeface="Arial" panose="020B0604020202020204" pitchFamily="34" charset="0"/>
              <a:buChar char="•"/>
            </a:pPr>
            <a:r>
              <a:rPr lang="es-MX" sz="1300" dirty="0"/>
              <a:t>Ir a subproceso “Auditoría”</a:t>
            </a:r>
            <a:endParaRPr lang="es-MX" sz="1300" dirty="0">
              <a:highlight>
                <a:srgbClr val="FFFF00"/>
              </a:highlight>
            </a:endParaRPr>
          </a:p>
          <a:p>
            <a:pPr marL="1657350" lvl="3" indent="-285750">
              <a:buFont typeface="Arial" panose="020B0604020202020204" pitchFamily="34" charset="0"/>
              <a:buChar char="•"/>
            </a:pPr>
            <a:r>
              <a:rPr lang="es-MX" sz="1300" b="1" dirty="0">
                <a:highlight>
                  <a:srgbClr val="FFFF00"/>
                </a:highlight>
              </a:rPr>
              <a:t>Acción</a:t>
            </a:r>
            <a:r>
              <a:rPr lang="es-MX" sz="1300" dirty="0">
                <a:highlight>
                  <a:srgbClr val="FFFF00"/>
                </a:highlight>
              </a:rPr>
              <a:t>: Negada</a:t>
            </a:r>
          </a:p>
          <a:p>
            <a:pPr marL="2114550" lvl="4" indent="-285750">
              <a:buFont typeface="Arial" panose="020B0604020202020204" pitchFamily="34" charset="0"/>
              <a:buChar char="•"/>
            </a:pPr>
            <a:r>
              <a:rPr lang="es-MX" sz="1300" dirty="0">
                <a:highlight>
                  <a:srgbClr val="FFFF00"/>
                </a:highlight>
              </a:rPr>
              <a:t>Ir a subproceso “Negación”</a:t>
            </a:r>
            <a:endParaRPr lang="es-MX" sz="1300" dirty="0"/>
          </a:p>
          <a:p>
            <a:pPr marL="285750" indent="-285750">
              <a:buFont typeface="Arial" panose="020B0604020202020204" pitchFamily="34" charset="0"/>
              <a:buChar char="•"/>
            </a:pPr>
            <a:r>
              <a:rPr lang="es-MX" sz="1300" b="1" dirty="0"/>
              <a:t>Auditoría</a:t>
            </a:r>
            <a:r>
              <a:rPr lang="es-MX" sz="1300" dirty="0"/>
              <a:t> </a:t>
            </a:r>
            <a:r>
              <a:rPr lang="es-MX" sz="1300" i="1" dirty="0"/>
              <a:t>*(</a:t>
            </a:r>
            <a:r>
              <a:rPr lang="es-MX" sz="1300" b="1" i="1" dirty="0"/>
              <a:t>Humano forzoso</a:t>
            </a:r>
            <a:r>
              <a:rPr lang="es-MX" sz="1300" i="1" dirty="0"/>
              <a:t>)</a:t>
            </a:r>
          </a:p>
          <a:p>
            <a:pPr marL="742950" lvl="1" indent="-285750">
              <a:buFont typeface="Arial" panose="020B0604020202020204" pitchFamily="34" charset="0"/>
              <a:buChar char="•"/>
            </a:pPr>
            <a:r>
              <a:rPr lang="es-MX" sz="1300" b="1" dirty="0"/>
              <a:t>Actividad</a:t>
            </a:r>
            <a:r>
              <a:rPr lang="es-MX" sz="1300" dirty="0"/>
              <a:t>: Resultado Auditor</a:t>
            </a:r>
          </a:p>
          <a:p>
            <a:pPr marL="1200150" lvl="2" indent="-285750">
              <a:buFont typeface="Arial" panose="020B0604020202020204" pitchFamily="34" charset="0"/>
              <a:buChar char="•"/>
            </a:pPr>
            <a:r>
              <a:rPr lang="es-MX" sz="1300" b="1" dirty="0"/>
              <a:t>Decisión</a:t>
            </a:r>
            <a:r>
              <a:rPr lang="es-MX" sz="1300" dirty="0"/>
              <a:t>: Sí</a:t>
            </a:r>
          </a:p>
          <a:p>
            <a:pPr marL="1657350" lvl="3" indent="-285750">
              <a:buFont typeface="Arial" panose="020B0604020202020204" pitchFamily="34" charset="0"/>
              <a:buChar char="•"/>
            </a:pPr>
            <a:r>
              <a:rPr lang="es-MX" sz="1300" b="1" dirty="0"/>
              <a:t>Actividad</a:t>
            </a:r>
            <a:r>
              <a:rPr lang="es-MX" sz="1300" dirty="0"/>
              <a:t>: Registro Deposito</a:t>
            </a:r>
          </a:p>
          <a:p>
            <a:pPr marL="1200150" lvl="2" indent="-285750">
              <a:buFont typeface="Arial" panose="020B0604020202020204" pitchFamily="34" charset="0"/>
              <a:buChar char="•"/>
            </a:pPr>
            <a:r>
              <a:rPr lang="es-MX" sz="1300" b="1" dirty="0"/>
              <a:t>Decisión</a:t>
            </a:r>
            <a:r>
              <a:rPr lang="es-MX" sz="1300" dirty="0"/>
              <a:t>: Reiniciada</a:t>
            </a:r>
          </a:p>
          <a:p>
            <a:pPr marL="1657350" lvl="3" indent="-285750">
              <a:buFont typeface="Arial" panose="020B0604020202020204" pitchFamily="34" charset="0"/>
              <a:buChar char="•"/>
            </a:pPr>
            <a:r>
              <a:rPr lang="es-MX" sz="1300" dirty="0"/>
              <a:t>Empezar desde proceso “Ejecución”</a:t>
            </a:r>
          </a:p>
          <a:p>
            <a:pPr marL="1200150" lvl="2" indent="-285750">
              <a:buFont typeface="Arial" panose="020B0604020202020204" pitchFamily="34" charset="0"/>
              <a:buChar char="•"/>
            </a:pPr>
            <a:r>
              <a:rPr lang="es-MX" sz="1300" b="1" dirty="0"/>
              <a:t>Decisión</a:t>
            </a:r>
            <a:r>
              <a:rPr lang="es-MX" sz="1300" dirty="0"/>
              <a:t>: Negada</a:t>
            </a:r>
          </a:p>
          <a:p>
            <a:pPr marL="1657350" lvl="3" indent="-285750">
              <a:buFont typeface="Arial" panose="020B0604020202020204" pitchFamily="34" charset="0"/>
              <a:buChar char="•"/>
            </a:pPr>
            <a:r>
              <a:rPr lang="es-MX" sz="1300" dirty="0"/>
              <a:t>Ir a subproceso “Negación”</a:t>
            </a:r>
          </a:p>
          <a:p>
            <a:pPr marL="285750" indent="-285750">
              <a:buFont typeface="Arial" panose="020B0604020202020204" pitchFamily="34" charset="0"/>
              <a:buChar char="•"/>
            </a:pPr>
            <a:r>
              <a:rPr lang="es-MX" sz="1300" b="1" dirty="0">
                <a:highlight>
                  <a:srgbClr val="FFFF00"/>
                </a:highlight>
              </a:rPr>
              <a:t>Negación</a:t>
            </a:r>
          </a:p>
          <a:p>
            <a:pPr marL="742950" lvl="1" indent="-285750">
              <a:buFont typeface="Arial" panose="020B0604020202020204" pitchFamily="34" charset="0"/>
              <a:buChar char="•"/>
            </a:pPr>
            <a:r>
              <a:rPr lang="es-MX" sz="1300" b="1" dirty="0">
                <a:highlight>
                  <a:srgbClr val="FFFF00"/>
                </a:highlight>
              </a:rPr>
              <a:t>Actividad</a:t>
            </a:r>
            <a:r>
              <a:rPr lang="es-MX" sz="1300" dirty="0">
                <a:highlight>
                  <a:srgbClr val="FFFF00"/>
                </a:highlight>
              </a:rPr>
              <a:t>: Dictamen del Juez</a:t>
            </a:r>
          </a:p>
          <a:p>
            <a:pPr marL="1200150" lvl="2" indent="-285750">
              <a:buFont typeface="Arial" panose="020B0604020202020204" pitchFamily="34" charset="0"/>
              <a:buChar char="•"/>
            </a:pPr>
            <a:r>
              <a:rPr lang="es-MX" sz="1300" b="1" dirty="0">
                <a:highlight>
                  <a:srgbClr val="FFFF00"/>
                </a:highlight>
              </a:rPr>
              <a:t>Decisión</a:t>
            </a:r>
            <a:r>
              <a:rPr lang="es-MX" sz="1300" dirty="0">
                <a:highlight>
                  <a:srgbClr val="FFFF00"/>
                </a:highlight>
              </a:rPr>
              <a:t>: ¿Autorizado?</a:t>
            </a:r>
          </a:p>
          <a:p>
            <a:pPr marL="1657350" lvl="3" indent="-285750">
              <a:buFont typeface="Arial" panose="020B0604020202020204" pitchFamily="34" charset="0"/>
              <a:buChar char="•"/>
            </a:pPr>
            <a:r>
              <a:rPr lang="es-MX" sz="1300" b="1" dirty="0">
                <a:highlight>
                  <a:srgbClr val="FFFF00"/>
                </a:highlight>
              </a:rPr>
              <a:t>Acción</a:t>
            </a:r>
            <a:r>
              <a:rPr lang="es-MX" sz="1300" dirty="0">
                <a:highlight>
                  <a:srgbClr val="FFFF00"/>
                </a:highlight>
              </a:rPr>
              <a:t>: Sí</a:t>
            </a:r>
          </a:p>
          <a:p>
            <a:pPr marL="2114550" lvl="4" indent="-285750">
              <a:buFont typeface="Arial" panose="020B0604020202020204" pitchFamily="34" charset="0"/>
              <a:buChar char="•"/>
            </a:pPr>
            <a:r>
              <a:rPr lang="es-MX" sz="1300" b="1" dirty="0">
                <a:highlight>
                  <a:srgbClr val="FFFF00"/>
                </a:highlight>
              </a:rPr>
              <a:t>Actividad</a:t>
            </a:r>
            <a:r>
              <a:rPr lang="es-MX" sz="1300" dirty="0">
                <a:highlight>
                  <a:srgbClr val="FFFF00"/>
                </a:highlight>
              </a:rPr>
              <a:t>: Registro Deposito</a:t>
            </a:r>
          </a:p>
          <a:p>
            <a:pPr marL="1657350" lvl="3" indent="-285750">
              <a:buFont typeface="Arial" panose="020B0604020202020204" pitchFamily="34" charset="0"/>
              <a:buChar char="•"/>
            </a:pPr>
            <a:r>
              <a:rPr lang="es-MX" sz="1300" b="1" dirty="0">
                <a:highlight>
                  <a:srgbClr val="FFFF00"/>
                </a:highlight>
              </a:rPr>
              <a:t>Acción</a:t>
            </a:r>
            <a:r>
              <a:rPr lang="es-MX" sz="1300" dirty="0">
                <a:highlight>
                  <a:srgbClr val="FFFF00"/>
                </a:highlight>
              </a:rPr>
              <a:t>: No</a:t>
            </a:r>
          </a:p>
          <a:p>
            <a:pPr marL="2114550" lvl="4" indent="-285750">
              <a:buFont typeface="Arial" panose="020B0604020202020204" pitchFamily="34" charset="0"/>
              <a:buChar char="•"/>
            </a:pPr>
            <a:r>
              <a:rPr lang="es-MX" sz="1300" dirty="0">
                <a:highlight>
                  <a:srgbClr val="FFFF00"/>
                </a:highlight>
              </a:rPr>
              <a:t>Termina incidente</a:t>
            </a:r>
          </a:p>
          <a:p>
            <a:pPr marL="1200150" lvl="2" indent="-285750">
              <a:buFont typeface="Arial" panose="020B0604020202020204" pitchFamily="34" charset="0"/>
              <a:buChar char="•"/>
            </a:pPr>
            <a:endParaRPr lang="es-MX" sz="1300" dirty="0"/>
          </a:p>
          <a:p>
            <a:pPr marL="285750" indent="-285750">
              <a:buFont typeface="Arial" panose="020B0604020202020204" pitchFamily="34" charset="0"/>
              <a:buChar char="•"/>
            </a:pPr>
            <a:endParaRPr lang="es-MX" sz="1300" dirty="0"/>
          </a:p>
          <a:p>
            <a:endParaRPr lang="es-MX" dirty="0"/>
          </a:p>
        </p:txBody>
      </p:sp>
    </p:spTree>
    <p:extLst>
      <p:ext uri="{BB962C8B-B14F-4D97-AF65-F5344CB8AC3E}">
        <p14:creationId xmlns:p14="http://schemas.microsoft.com/office/powerpoint/2010/main" val="6089645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F18E3158-9B7A-4802-BD68-95CBD014A5C6}"/>
              </a:ext>
            </a:extLst>
          </p:cNvPr>
          <p:cNvPicPr>
            <a:picLocks noChangeAspect="1"/>
          </p:cNvPicPr>
          <p:nvPr/>
        </p:nvPicPr>
        <p:blipFill>
          <a:blip r:embed="rId2"/>
          <a:stretch>
            <a:fillRect/>
          </a:stretch>
        </p:blipFill>
        <p:spPr>
          <a:xfrm>
            <a:off x="990600" y="0"/>
            <a:ext cx="9505273" cy="6705600"/>
          </a:xfrm>
          <a:prstGeom prst="rect">
            <a:avLst/>
          </a:prstGeom>
        </p:spPr>
      </p:pic>
    </p:spTree>
    <p:extLst>
      <p:ext uri="{BB962C8B-B14F-4D97-AF65-F5344CB8AC3E}">
        <p14:creationId xmlns:p14="http://schemas.microsoft.com/office/powerpoint/2010/main" val="19274436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3" name="Picture 4">
            <a:extLst>
              <a:ext uri="{FF2B5EF4-FFF2-40B4-BE49-F238E27FC236}">
                <a16:creationId xmlns:a16="http://schemas.microsoft.com/office/drawing/2014/main" id="{8405AC2D-4E6D-45C3-8350-253EC4B970BF}"/>
              </a:ext>
            </a:extLst>
          </p:cNvPr>
          <p:cNvPicPr>
            <a:picLocks noChangeAspect="1"/>
          </p:cNvPicPr>
          <p:nvPr/>
        </p:nvPicPr>
        <p:blipFill>
          <a:blip r:embed="rId2"/>
          <a:stretch>
            <a:fillRect/>
          </a:stretch>
        </p:blipFill>
        <p:spPr>
          <a:xfrm>
            <a:off x="1066799" y="0"/>
            <a:ext cx="8611643" cy="6858000"/>
          </a:xfrm>
          <a:prstGeom prst="rect">
            <a:avLst/>
          </a:prstGeom>
        </p:spPr>
      </p:pic>
    </p:spTree>
    <p:extLst>
      <p:ext uri="{BB962C8B-B14F-4D97-AF65-F5344CB8AC3E}">
        <p14:creationId xmlns:p14="http://schemas.microsoft.com/office/powerpoint/2010/main" val="20826951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C346D2B-3CA9-4656-8B9E-D4C4E5809818}"/>
              </a:ext>
            </a:extLst>
          </p:cNvPr>
          <p:cNvSpPr>
            <a:spLocks noGrp="1"/>
          </p:cNvSpPr>
          <p:nvPr>
            <p:ph type="title"/>
          </p:nvPr>
        </p:nvSpPr>
        <p:spPr/>
        <p:txBody>
          <a:bodyPr/>
          <a:lstStyle/>
          <a:p>
            <a:endParaRPr lang="es-419"/>
          </a:p>
        </p:txBody>
      </p:sp>
      <p:sp>
        <p:nvSpPr>
          <p:cNvPr id="3" name="Marcador de texto 2">
            <a:extLst>
              <a:ext uri="{FF2B5EF4-FFF2-40B4-BE49-F238E27FC236}">
                <a16:creationId xmlns:a16="http://schemas.microsoft.com/office/drawing/2014/main" id="{F90943F4-9F18-44FF-9D97-A739EAE0DD1E}"/>
              </a:ext>
            </a:extLst>
          </p:cNvPr>
          <p:cNvSpPr>
            <a:spLocks noGrp="1"/>
          </p:cNvSpPr>
          <p:nvPr>
            <p:ph type="body" idx="1"/>
          </p:nvPr>
        </p:nvSpPr>
        <p:spPr/>
        <p:txBody>
          <a:bodyPr/>
          <a:lstStyle/>
          <a:p>
            <a:endParaRPr lang="es-419"/>
          </a:p>
        </p:txBody>
      </p:sp>
      <p:pic>
        <p:nvPicPr>
          <p:cNvPr id="4" name="Picture 4">
            <a:extLst>
              <a:ext uri="{FF2B5EF4-FFF2-40B4-BE49-F238E27FC236}">
                <a16:creationId xmlns:a16="http://schemas.microsoft.com/office/drawing/2014/main" id="{6CDDE26B-6F4B-4496-A723-BACE1F243DDA}"/>
              </a:ext>
            </a:extLst>
          </p:cNvPr>
          <p:cNvPicPr>
            <a:picLocks noChangeAspect="1"/>
          </p:cNvPicPr>
          <p:nvPr/>
        </p:nvPicPr>
        <p:blipFill>
          <a:blip r:embed="rId2"/>
          <a:stretch>
            <a:fillRect/>
          </a:stretch>
        </p:blipFill>
        <p:spPr>
          <a:xfrm>
            <a:off x="2127217" y="0"/>
            <a:ext cx="7937565" cy="6858000"/>
          </a:xfrm>
          <a:prstGeom prst="rect">
            <a:avLst/>
          </a:prstGeom>
        </p:spPr>
      </p:pic>
    </p:spTree>
    <p:extLst>
      <p:ext uri="{BB962C8B-B14F-4D97-AF65-F5344CB8AC3E}">
        <p14:creationId xmlns:p14="http://schemas.microsoft.com/office/powerpoint/2010/main" val="9270813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texto 2">
            <a:extLst>
              <a:ext uri="{FF2B5EF4-FFF2-40B4-BE49-F238E27FC236}">
                <a16:creationId xmlns:a16="http://schemas.microsoft.com/office/drawing/2014/main" id="{6AD22153-9C49-4D35-BBE7-8146CB41B09D}"/>
              </a:ext>
            </a:extLst>
          </p:cNvPr>
          <p:cNvSpPr>
            <a:spLocks noGrp="1"/>
          </p:cNvSpPr>
          <p:nvPr>
            <p:ph type="body" idx="1"/>
          </p:nvPr>
        </p:nvSpPr>
        <p:spPr>
          <a:xfrm>
            <a:off x="304800" y="5008415"/>
            <a:ext cx="4020671" cy="1938992"/>
          </a:xfrm>
        </p:spPr>
        <p:txBody>
          <a:bodyPr/>
          <a:lstStyle/>
          <a:p>
            <a:pPr marL="285750" indent="-285750">
              <a:buFont typeface="Arial" panose="020B0604020202020204" pitchFamily="34" charset="0"/>
              <a:buChar char="•"/>
            </a:pPr>
            <a:r>
              <a:rPr lang="es-MX" dirty="0"/>
              <a:t>El saldo a favor en cada mes(Declaraciones Normales y complementarias)</a:t>
            </a:r>
            <a:endParaRPr lang="es-419" dirty="0"/>
          </a:p>
          <a:p>
            <a:pPr marL="285750" indent="-285750">
              <a:buFont typeface="Arial" panose="020B0604020202020204" pitchFamily="34" charset="0"/>
              <a:buChar char="•"/>
            </a:pPr>
            <a:r>
              <a:rPr lang="es-419" dirty="0"/>
              <a:t>La solicitud de devolución en el mes</a:t>
            </a:r>
            <a:endParaRPr lang="es-MX" dirty="0"/>
          </a:p>
          <a:p>
            <a:pPr marL="285750" indent="-285750">
              <a:buFont typeface="Arial" panose="020B0604020202020204" pitchFamily="34" charset="0"/>
              <a:buChar char="•"/>
            </a:pPr>
            <a:r>
              <a:rPr lang="es-MX" dirty="0"/>
              <a:t>Conocer el estatus de la solicitud presentada por empresa y mes</a:t>
            </a:r>
          </a:p>
        </p:txBody>
      </p:sp>
      <p:pic>
        <p:nvPicPr>
          <p:cNvPr id="4" name="Picture 10" descr="El Buzón Tributario ahora es obligatorio - Contaduría CCii">
            <a:extLst>
              <a:ext uri="{FF2B5EF4-FFF2-40B4-BE49-F238E27FC236}">
                <a16:creationId xmlns:a16="http://schemas.microsoft.com/office/drawing/2014/main" id="{8CF85B6E-A4C3-4E0A-BD38-223289FA1F86}"/>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98369" y="1541929"/>
            <a:ext cx="2091938" cy="1928366"/>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a:solidFill>
                  <a:srgbClr val="FFFFFF"/>
                </a:solidFill>
              </a14:hiddenFill>
            </a:ext>
          </a:extLst>
        </p:spPr>
      </p:pic>
      <p:pic>
        <p:nvPicPr>
          <p:cNvPr id="5" name="Picture 10" descr="El Buzón Tributario ahora es obligatorio - Contaduría CCii">
            <a:extLst>
              <a:ext uri="{FF2B5EF4-FFF2-40B4-BE49-F238E27FC236}">
                <a16:creationId xmlns:a16="http://schemas.microsoft.com/office/drawing/2014/main" id="{4CD68F57-8390-48CA-BF79-67AC3220EFE5}"/>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08182" y="1604277"/>
            <a:ext cx="2091938" cy="1928366"/>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a:solidFill>
                  <a:srgbClr val="FFFFFF"/>
                </a:solidFill>
              </a14:hiddenFill>
            </a:ext>
          </a:extLst>
        </p:spPr>
      </p:pic>
      <p:pic>
        <p:nvPicPr>
          <p:cNvPr id="6" name="Picture 10" descr="El Buzón Tributario ahora es obligatorio - Contaduría CCii">
            <a:extLst>
              <a:ext uri="{FF2B5EF4-FFF2-40B4-BE49-F238E27FC236}">
                <a16:creationId xmlns:a16="http://schemas.microsoft.com/office/drawing/2014/main" id="{693D33BD-FDD0-4317-A15F-DDF64C08BE45}"/>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29600" y="1524000"/>
            <a:ext cx="2091938" cy="1928366"/>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a:solidFill>
                  <a:srgbClr val="FFFFFF"/>
                </a:solidFill>
              </a14:hiddenFill>
            </a:ext>
          </a:extLst>
        </p:spPr>
      </p:pic>
      <p:pic>
        <p:nvPicPr>
          <p:cNvPr id="8" name="Imagen 7">
            <a:extLst>
              <a:ext uri="{FF2B5EF4-FFF2-40B4-BE49-F238E27FC236}">
                <a16:creationId xmlns:a16="http://schemas.microsoft.com/office/drawing/2014/main" id="{5B461017-7950-429C-A872-B3E5FA5D0EAF}"/>
              </a:ext>
            </a:extLst>
          </p:cNvPr>
          <p:cNvPicPr>
            <a:picLocks noChangeAspect="1"/>
          </p:cNvPicPr>
          <p:nvPr/>
        </p:nvPicPr>
        <p:blipFill>
          <a:blip r:embed="rId4"/>
          <a:stretch>
            <a:fillRect/>
          </a:stretch>
        </p:blipFill>
        <p:spPr>
          <a:xfrm>
            <a:off x="4343400" y="4828296"/>
            <a:ext cx="2805693" cy="1871239"/>
          </a:xfrm>
          <a:prstGeom prst="rect">
            <a:avLst/>
          </a:prstGeom>
        </p:spPr>
      </p:pic>
      <p:cxnSp>
        <p:nvCxnSpPr>
          <p:cNvPr id="12" name="Conector: angular 11">
            <a:extLst>
              <a:ext uri="{FF2B5EF4-FFF2-40B4-BE49-F238E27FC236}">
                <a16:creationId xmlns:a16="http://schemas.microsoft.com/office/drawing/2014/main" id="{5F487D61-98D2-4908-BE7F-A60B9C5F441D}"/>
              </a:ext>
            </a:extLst>
          </p:cNvPr>
          <p:cNvCxnSpPr>
            <a:cxnSpLocks/>
            <a:stCxn id="4" idx="4"/>
            <a:endCxn id="8" idx="0"/>
          </p:cNvCxnSpPr>
          <p:nvPr/>
        </p:nvCxnSpPr>
        <p:spPr>
          <a:xfrm rot="16200000" flipH="1">
            <a:off x="3316292" y="2398340"/>
            <a:ext cx="1358001" cy="3501909"/>
          </a:xfrm>
          <a:prstGeom prst="bentConnector3">
            <a:avLst/>
          </a:prstGeom>
          <a:ln w="57150">
            <a:tailEnd type="triangle"/>
          </a:ln>
        </p:spPr>
        <p:style>
          <a:lnRef idx="1">
            <a:schemeClr val="accent3"/>
          </a:lnRef>
          <a:fillRef idx="0">
            <a:schemeClr val="accent3"/>
          </a:fillRef>
          <a:effectRef idx="0">
            <a:schemeClr val="accent3"/>
          </a:effectRef>
          <a:fontRef idx="minor">
            <a:schemeClr val="tx1"/>
          </a:fontRef>
        </p:style>
      </p:cxnSp>
      <p:cxnSp>
        <p:nvCxnSpPr>
          <p:cNvPr id="16" name="Conector: angular 15">
            <a:extLst>
              <a:ext uri="{FF2B5EF4-FFF2-40B4-BE49-F238E27FC236}">
                <a16:creationId xmlns:a16="http://schemas.microsoft.com/office/drawing/2014/main" id="{B9945789-8BA5-4838-848F-56D80C233F57}"/>
              </a:ext>
            </a:extLst>
          </p:cNvPr>
          <p:cNvCxnSpPr>
            <a:stCxn id="6" idx="4"/>
            <a:endCxn id="8" idx="0"/>
          </p:cNvCxnSpPr>
          <p:nvPr/>
        </p:nvCxnSpPr>
        <p:spPr>
          <a:xfrm rot="5400000">
            <a:off x="6822943" y="2375670"/>
            <a:ext cx="1375930" cy="3529322"/>
          </a:xfrm>
          <a:prstGeom prst="bentConnector3">
            <a:avLst/>
          </a:prstGeom>
          <a:ln w="57150">
            <a:tailEnd type="triangle"/>
          </a:ln>
        </p:spPr>
        <p:style>
          <a:lnRef idx="1">
            <a:schemeClr val="accent3"/>
          </a:lnRef>
          <a:fillRef idx="0">
            <a:schemeClr val="accent3"/>
          </a:fillRef>
          <a:effectRef idx="0">
            <a:schemeClr val="accent3"/>
          </a:effectRef>
          <a:fontRef idx="minor">
            <a:schemeClr val="tx1"/>
          </a:fontRef>
        </p:style>
      </p:cxnSp>
      <p:cxnSp>
        <p:nvCxnSpPr>
          <p:cNvPr id="18" name="Conector recto de flecha 17">
            <a:extLst>
              <a:ext uri="{FF2B5EF4-FFF2-40B4-BE49-F238E27FC236}">
                <a16:creationId xmlns:a16="http://schemas.microsoft.com/office/drawing/2014/main" id="{BE58C7FE-FE1F-462F-A1CC-47D989CACEEC}"/>
              </a:ext>
            </a:extLst>
          </p:cNvPr>
          <p:cNvCxnSpPr>
            <a:stCxn id="5" idx="4"/>
            <a:endCxn id="8" idx="0"/>
          </p:cNvCxnSpPr>
          <p:nvPr/>
        </p:nvCxnSpPr>
        <p:spPr>
          <a:xfrm flipH="1">
            <a:off x="5746247" y="3532643"/>
            <a:ext cx="7904" cy="1295653"/>
          </a:xfrm>
          <a:prstGeom prst="straightConnector1">
            <a:avLst/>
          </a:prstGeom>
          <a:ln w="57150">
            <a:tailEnd type="triangle"/>
          </a:ln>
        </p:spPr>
        <p:style>
          <a:lnRef idx="1">
            <a:schemeClr val="accent3"/>
          </a:lnRef>
          <a:fillRef idx="0">
            <a:schemeClr val="accent3"/>
          </a:fillRef>
          <a:effectRef idx="0">
            <a:schemeClr val="accent3"/>
          </a:effectRef>
          <a:fontRef idx="minor">
            <a:schemeClr val="tx1"/>
          </a:fontRef>
        </p:style>
      </p:cxnSp>
      <p:sp>
        <p:nvSpPr>
          <p:cNvPr id="24" name="Título 5">
            <a:extLst>
              <a:ext uri="{FF2B5EF4-FFF2-40B4-BE49-F238E27FC236}">
                <a16:creationId xmlns:a16="http://schemas.microsoft.com/office/drawing/2014/main" id="{A0FB6948-2225-48BA-9449-68CBA51B5607}"/>
              </a:ext>
            </a:extLst>
          </p:cNvPr>
          <p:cNvSpPr txBox="1">
            <a:spLocks/>
          </p:cNvSpPr>
          <p:nvPr/>
        </p:nvSpPr>
        <p:spPr>
          <a:xfrm>
            <a:off x="533400" y="109750"/>
            <a:ext cx="8730995" cy="677108"/>
          </a:xfrm>
          <a:prstGeom prst="rect">
            <a:avLst/>
          </a:prstGeom>
        </p:spPr>
        <p:txBody>
          <a:bodyPr wrap="square" lIns="0" tIns="0" rIns="0" bIns="0">
            <a:spAutoFit/>
          </a:bodyPr>
          <a:lstStyle>
            <a:lvl1pPr>
              <a:defRPr sz="4400" b="0" i="0">
                <a:solidFill>
                  <a:schemeClr val="tx1"/>
                </a:solidFill>
                <a:latin typeface="Calibri Light"/>
                <a:ea typeface="+mj-ea"/>
                <a:cs typeface="Calibri Light"/>
              </a:defRPr>
            </a:lvl1pPr>
          </a:lstStyle>
          <a:p>
            <a:r>
              <a:rPr lang="es-MX" kern="0" dirty="0"/>
              <a:t>Reporte del Semáforo del IVA</a:t>
            </a:r>
          </a:p>
        </p:txBody>
      </p:sp>
      <p:sp>
        <p:nvSpPr>
          <p:cNvPr id="26" name="CuadroTexto 25">
            <a:extLst>
              <a:ext uri="{FF2B5EF4-FFF2-40B4-BE49-F238E27FC236}">
                <a16:creationId xmlns:a16="http://schemas.microsoft.com/office/drawing/2014/main" id="{E2C26EE9-5B66-45F3-8D3D-99B24D104267}"/>
              </a:ext>
            </a:extLst>
          </p:cNvPr>
          <p:cNvSpPr txBox="1"/>
          <p:nvPr/>
        </p:nvSpPr>
        <p:spPr>
          <a:xfrm>
            <a:off x="4621046" y="1146210"/>
            <a:ext cx="2514600" cy="338554"/>
          </a:xfrm>
          <a:prstGeom prst="rect">
            <a:avLst/>
          </a:prstGeom>
          <a:noFill/>
        </p:spPr>
        <p:txBody>
          <a:bodyPr wrap="square" rtlCol="0">
            <a:spAutoFit/>
          </a:bodyPr>
          <a:lstStyle/>
          <a:p>
            <a:r>
              <a:rPr lang="es-MX" sz="1600" dirty="0"/>
              <a:t>Buzón Tributario de </a:t>
            </a:r>
            <a:r>
              <a:rPr lang="es-MX" sz="1600" dirty="0" err="1"/>
              <a:t>InfoSAT</a:t>
            </a:r>
            <a:endParaRPr lang="es-419" sz="1600" dirty="0"/>
          </a:p>
        </p:txBody>
      </p:sp>
      <p:sp>
        <p:nvSpPr>
          <p:cNvPr id="27" name="CuadroTexto 26">
            <a:extLst>
              <a:ext uri="{FF2B5EF4-FFF2-40B4-BE49-F238E27FC236}">
                <a16:creationId xmlns:a16="http://schemas.microsoft.com/office/drawing/2014/main" id="{C81E70D4-776E-4640-9C68-4D44CA5688B9}"/>
              </a:ext>
            </a:extLst>
          </p:cNvPr>
          <p:cNvSpPr txBox="1"/>
          <p:nvPr/>
        </p:nvSpPr>
        <p:spPr>
          <a:xfrm>
            <a:off x="8079582" y="1115698"/>
            <a:ext cx="2514600" cy="338554"/>
          </a:xfrm>
          <a:prstGeom prst="rect">
            <a:avLst/>
          </a:prstGeom>
          <a:noFill/>
        </p:spPr>
        <p:txBody>
          <a:bodyPr wrap="square" rtlCol="0">
            <a:spAutoFit/>
          </a:bodyPr>
          <a:lstStyle/>
          <a:p>
            <a:r>
              <a:rPr lang="es-MX" sz="1600" dirty="0"/>
              <a:t>Buzón Tributario de </a:t>
            </a:r>
            <a:r>
              <a:rPr lang="es-MX" sz="1600" dirty="0" err="1"/>
              <a:t>InfoSAT</a:t>
            </a:r>
            <a:endParaRPr lang="es-419" sz="1600" dirty="0"/>
          </a:p>
        </p:txBody>
      </p:sp>
      <p:sp>
        <p:nvSpPr>
          <p:cNvPr id="28" name="CuadroTexto 27">
            <a:extLst>
              <a:ext uri="{FF2B5EF4-FFF2-40B4-BE49-F238E27FC236}">
                <a16:creationId xmlns:a16="http://schemas.microsoft.com/office/drawing/2014/main" id="{6E3AAD9D-EE8E-4D38-87C1-0E2B75288082}"/>
              </a:ext>
            </a:extLst>
          </p:cNvPr>
          <p:cNvSpPr txBox="1"/>
          <p:nvPr/>
        </p:nvSpPr>
        <p:spPr>
          <a:xfrm>
            <a:off x="1066800" y="1157087"/>
            <a:ext cx="2514600" cy="338554"/>
          </a:xfrm>
          <a:prstGeom prst="rect">
            <a:avLst/>
          </a:prstGeom>
          <a:noFill/>
        </p:spPr>
        <p:txBody>
          <a:bodyPr wrap="square" rtlCol="0">
            <a:spAutoFit/>
          </a:bodyPr>
          <a:lstStyle/>
          <a:p>
            <a:r>
              <a:rPr lang="es-MX" sz="1600" dirty="0"/>
              <a:t>Buzón Tributario de </a:t>
            </a:r>
            <a:r>
              <a:rPr lang="es-MX" sz="1600" dirty="0" err="1"/>
              <a:t>InfoSAT</a:t>
            </a:r>
            <a:endParaRPr lang="es-419" sz="1600" dirty="0"/>
          </a:p>
        </p:txBody>
      </p:sp>
    </p:spTree>
    <p:extLst>
      <p:ext uri="{BB962C8B-B14F-4D97-AF65-F5344CB8AC3E}">
        <p14:creationId xmlns:p14="http://schemas.microsoft.com/office/powerpoint/2010/main" val="652685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6761</TotalTime>
  <Words>1227</Words>
  <Application>Microsoft Office PowerPoint</Application>
  <PresentationFormat>Panorámica</PresentationFormat>
  <Paragraphs>145</Paragraphs>
  <Slides>12</Slides>
  <Notes>6</Notes>
  <HiddenSlides>3</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12</vt:i4>
      </vt:variant>
    </vt:vector>
  </HeadingPairs>
  <TitlesOfParts>
    <vt:vector size="16" baseType="lpstr">
      <vt:lpstr>Arial</vt:lpstr>
      <vt:lpstr>Calibri</vt:lpstr>
      <vt:lpstr>Calibri Light</vt:lpstr>
      <vt:lpstr>Office Theme</vt:lpstr>
      <vt:lpstr>Semáforo del IVA Buzón Tributario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Fronter</dc:creator>
  <cp:lastModifiedBy>Felipe Noh</cp:lastModifiedBy>
  <cp:revision>497</cp:revision>
  <dcterms:created xsi:type="dcterms:W3CDTF">2019-01-22T15:27:01Z</dcterms:created>
  <dcterms:modified xsi:type="dcterms:W3CDTF">2022-03-03T23:32:24Z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2019-01-17T00:00:00Z</vt:filetime>
  </property>
  <property fmtid="{D5CDD505-2E9C-101B-9397-08002B2CF9AE}" pid="3" name="Creator">
    <vt:lpwstr>Microsoft® PowerPoint® 2016</vt:lpwstr>
  </property>
  <property fmtid="{D5CDD505-2E9C-101B-9397-08002B2CF9AE}" pid="4" name="LastSaved">
    <vt:filetime>2019-01-22T00:00:00Z</vt:filetime>
  </property>
</Properties>
</file>